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1"/>
    <p:sldId id="257" r:id="rId72"/>
    <p:sldId id="258" r:id="rId73"/>
    <p:sldId id="259" r:id="rId74"/>
    <p:sldId id="260" r:id="rId75"/>
    <p:sldId id="261" r:id="rId76"/>
    <p:sldId id="262" r:id="rId77"/>
    <p:sldId id="263" r:id="rId78"/>
    <p:sldId id="264" r:id="rId79"/>
    <p:sldId id="265" r:id="rId80"/>
    <p:sldId id="266" r:id="rId81"/>
    <p:sldId id="267" r:id="rId82"/>
    <p:sldId id="268" r:id="rId83"/>
    <p:sldId id="269" r:id="rId84"/>
    <p:sldId id="270" r:id="rId85"/>
    <p:sldId id="271" r:id="rId86"/>
    <p:sldId id="272" r:id="rId87"/>
    <p:sldId id="273" r:id="rId88"/>
    <p:sldId id="274" r:id="rId89"/>
    <p:sldId id="275" r:id="rId90"/>
    <p:sldId id="276" r:id="rId91"/>
    <p:sldId id="277" r:id="rId92"/>
    <p:sldId id="278" r:id="rId93"/>
    <p:sldId id="279" r:id="rId94"/>
    <p:sldId id="280" r:id="rId95"/>
    <p:sldId id="281" r:id="rId96"/>
    <p:sldId id="282" r:id="rId97"/>
    <p:sldId id="283" r:id="rId98"/>
    <p:sldId id="284" r:id="rId99"/>
    <p:sldId id="285" r:id="rId100"/>
    <p:sldId id="286" r:id="rId101"/>
    <p:sldId id="287" r:id="rId102"/>
    <p:sldId id="288" r:id="rId103"/>
    <p:sldId id="289" r:id="rId104"/>
    <p:sldId id="290" r:id="rId105"/>
    <p:sldId id="291" r:id="rId106"/>
    <p:sldId id="292" r:id="rId107"/>
    <p:sldId id="293" r:id="rId108"/>
    <p:sldId id="294" r:id="rId109"/>
    <p:sldId id="295" r:id="rId110"/>
    <p:sldId id="296" r:id="rId111"/>
    <p:sldId id="297" r:id="rId112"/>
    <p:sldId id="298" r:id="rId113"/>
    <p:sldId id="299" r:id="rId114"/>
    <p:sldId id="300" r:id="rId115"/>
    <p:sldId id="301" r:id="rId116"/>
    <p:sldId id="302" r:id="rId117"/>
    <p:sldId id="303" r:id="rId118"/>
    <p:sldId id="304" r:id="rId119"/>
    <p:sldId id="305" r:id="rId120"/>
    <p:sldId id="306" r:id="rId121"/>
    <p:sldId id="307" r:id="rId122"/>
    <p:sldId id="308" r:id="rId123"/>
    <p:sldId id="309" r:id="rId124"/>
    <p:sldId id="310" r:id="rId125"/>
    <p:sldId id="311" r:id="rId126"/>
    <p:sldId id="312" r:id="rId127"/>
    <p:sldId id="313" r:id="rId128"/>
    <p:sldId id="314" r:id="rId129"/>
    <p:sldId id="315" r:id="rId130"/>
    <p:sldId id="316" r:id="rId131"/>
    <p:sldId id="317" r:id="rId132"/>
    <p:sldId id="318" r:id="rId133"/>
    <p:sldId id="319" r:id="rId134"/>
    <p:sldId id="320" r:id="rId135"/>
    <p:sldId id="321" r:id="rId1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Anton" charset="1" panose="00000500000000000000"/>
      <p:regular r:id="rId11"/>
    </p:embeddedFont>
    <p:embeddedFont>
      <p:font typeface="Anton Italics" charset="1" panose="00000500000000000000"/>
      <p:regular r:id="rId12"/>
    </p:embeddedFont>
    <p:embeddedFont>
      <p:font typeface="Roboto" charset="1" panose="02000000000000000000"/>
      <p:regular r:id="rId13"/>
    </p:embeddedFont>
    <p:embeddedFont>
      <p:font typeface="Roboto Bold" charset="1" panose="02000000000000000000"/>
      <p:regular r:id="rId14"/>
    </p:embeddedFont>
    <p:embeddedFont>
      <p:font typeface="Roboto Italics" charset="1" panose="02000000000000000000"/>
      <p:regular r:id="rId15"/>
    </p:embeddedFont>
    <p:embeddedFont>
      <p:font typeface="Roboto Bold Italics" charset="1" panose="02000000000000000000"/>
      <p:regular r:id="rId16"/>
    </p:embeddedFont>
    <p:embeddedFont>
      <p:font typeface="Poppins Medium" charset="1" panose="02000000000000000000"/>
      <p:regular r:id="rId17"/>
    </p:embeddedFont>
    <p:embeddedFont>
      <p:font typeface="Poppins Medium Bold" charset="1" panose="02000000000000000000"/>
      <p:regular r:id="rId18"/>
    </p:embeddedFont>
    <p:embeddedFont>
      <p:font typeface="Assistant Regular" charset="1" panose="00000500000000000000"/>
      <p:regular r:id="rId19"/>
    </p:embeddedFont>
    <p:embeddedFont>
      <p:font typeface="Assistant Regular Bold" charset="1" panose="00000700000000000000"/>
      <p:regular r:id="rId20"/>
    </p:embeddedFont>
    <p:embeddedFont>
      <p:font typeface="Poppins Bold" charset="1" panose="02000000000000000000"/>
      <p:regular r:id="rId21"/>
    </p:embeddedFont>
    <p:embeddedFont>
      <p:font typeface="DM Sans" charset="1" panose="00000000000000000000"/>
      <p:regular r:id="rId22"/>
    </p:embeddedFont>
    <p:embeddedFont>
      <p:font typeface="DM Sans Bold" charset="1" panose="00000000000000000000"/>
      <p:regular r:id="rId23"/>
    </p:embeddedFont>
    <p:embeddedFont>
      <p:font typeface="DM Sans Italics" charset="1" panose="00000000000000000000"/>
      <p:regular r:id="rId24"/>
    </p:embeddedFont>
    <p:embeddedFont>
      <p:font typeface="DM Sans Bold Italics" charset="1" panose="00000000000000000000"/>
      <p:regular r:id="rId25"/>
    </p:embeddedFont>
    <p:embeddedFont>
      <p:font typeface="Open Sans Light" charset="1" panose="020B0306030504020204"/>
      <p:regular r:id="rId26"/>
    </p:embeddedFont>
    <p:embeddedFont>
      <p:font typeface="Open Sans Light Bold" charset="1" panose="020B0806030504020204"/>
      <p:regular r:id="rId27"/>
    </p:embeddedFont>
    <p:embeddedFont>
      <p:font typeface="Open Sans Light Italics" charset="1" panose="020B0306030504020204"/>
      <p:regular r:id="rId28"/>
    </p:embeddedFont>
    <p:embeddedFont>
      <p:font typeface="Open Sans Light Bold Italics" charset="1" panose="020B0806030504020204"/>
      <p:regular r:id="rId29"/>
    </p:embeddedFont>
    <p:embeddedFont>
      <p:font typeface="Arapey" charset="1" panose="02000000000000000000"/>
      <p:regular r:id="rId30"/>
    </p:embeddedFont>
    <p:embeddedFont>
      <p:font typeface="Arapey Bold" charset="1" panose="02000000000000000000"/>
      <p:regular r:id="rId31"/>
    </p:embeddedFont>
    <p:embeddedFont>
      <p:font typeface="Arapey Italics" charset="1" panose="02000000000000000000"/>
      <p:regular r:id="rId32"/>
    </p:embeddedFont>
    <p:embeddedFont>
      <p:font typeface="Arapey Bold Italics" charset="1" panose="02000000000000000000"/>
      <p:regular r:id="rId33"/>
    </p:embeddedFont>
    <p:embeddedFont>
      <p:font typeface="Linux Biolinum" charset="1" panose="02000503000000000000"/>
      <p:regular r:id="rId34"/>
    </p:embeddedFont>
    <p:embeddedFont>
      <p:font typeface="Linux Biolinum Bold" charset="1" panose="02000803000000000000"/>
      <p:regular r:id="rId35"/>
    </p:embeddedFont>
    <p:embeddedFont>
      <p:font typeface="Linux Biolinum Italics" charset="1" panose="02000503000000000000"/>
      <p:regular r:id="rId36"/>
    </p:embeddedFont>
    <p:embeddedFont>
      <p:font typeface="Muli Black" charset="1" panose="00000A00000000000000"/>
      <p:regular r:id="rId37"/>
    </p:embeddedFont>
    <p:embeddedFont>
      <p:font typeface="Muli Black Italics" charset="1" panose="00000A00000000000000"/>
      <p:regular r:id="rId38"/>
    </p:embeddedFont>
    <p:embeddedFont>
      <p:font typeface="Inter" charset="1" panose="020B0502030000000004"/>
      <p:regular r:id="rId39"/>
    </p:embeddedFont>
    <p:embeddedFont>
      <p:font typeface="Inter Bold" charset="1" panose="020B0802030000000004"/>
      <p:regular r:id="rId40"/>
    </p:embeddedFont>
    <p:embeddedFont>
      <p:font typeface="Inter Italics" charset="1" panose="020B0502030000000004"/>
      <p:regular r:id="rId41"/>
    </p:embeddedFont>
    <p:embeddedFont>
      <p:font typeface="Inter Bold Italics" charset="1" panose="020B0802030000000004"/>
      <p:regular r:id="rId42"/>
    </p:embeddedFont>
    <p:embeddedFont>
      <p:font typeface="Poppins Thin" charset="1" panose="00000300000000000000"/>
      <p:regular r:id="rId43"/>
    </p:embeddedFont>
    <p:embeddedFont>
      <p:font typeface="Poppins Thin Bold" charset="1" panose="00000400000000000000"/>
      <p:regular r:id="rId44"/>
    </p:embeddedFont>
    <p:embeddedFont>
      <p:font typeface="Poppins Thin Italics" charset="1" panose="00000300000000000000"/>
      <p:regular r:id="rId45"/>
    </p:embeddedFont>
    <p:embeddedFont>
      <p:font typeface="Poppins Thin Bold Italics" charset="1" panose="00000400000000000000"/>
      <p:regular r:id="rId46"/>
    </p:embeddedFont>
    <p:embeddedFont>
      <p:font typeface="TT Interphases" charset="1" panose="02000503020000020004"/>
      <p:regular r:id="rId47"/>
    </p:embeddedFont>
    <p:embeddedFont>
      <p:font typeface="TT Interphases Bold" charset="1" panose="02000803060000020004"/>
      <p:regular r:id="rId48"/>
    </p:embeddedFont>
    <p:embeddedFont>
      <p:font typeface="TT Interphases Italics" charset="1" panose="02000503020000090004"/>
      <p:regular r:id="rId49"/>
    </p:embeddedFont>
    <p:embeddedFont>
      <p:font typeface="TT Interphases Bold Italics" charset="1" panose="02000803000000090004"/>
      <p:regular r:id="rId50"/>
    </p:embeddedFont>
    <p:embeddedFont>
      <p:font typeface="TT Norms" charset="1" panose="02000503030000020003"/>
      <p:regular r:id="rId51"/>
    </p:embeddedFont>
    <p:embeddedFont>
      <p:font typeface="TT Norms Bold" charset="1" panose="02000803030000020004"/>
      <p:regular r:id="rId52"/>
    </p:embeddedFont>
    <p:embeddedFont>
      <p:font typeface="TT Norms Italics" charset="1" panose="02000503030000090003"/>
      <p:regular r:id="rId53"/>
    </p:embeddedFont>
    <p:embeddedFont>
      <p:font typeface="TT Norms Bold Italics" charset="1" panose="02000803020000090004"/>
      <p:regular r:id="rId54"/>
    </p:embeddedFont>
    <p:embeddedFont>
      <p:font typeface="Heading Now 61-68" charset="1" panose="00000000000000000000"/>
      <p:regular r:id="rId55"/>
    </p:embeddedFont>
    <p:embeddedFont>
      <p:font typeface="Heading Now 61-68 Bold" charset="1" panose="00000000000000000000"/>
      <p:regular r:id="rId56"/>
    </p:embeddedFont>
    <p:embeddedFont>
      <p:font typeface="Heading Now 61-68 Italics" charset="1" panose="00000500000000000000"/>
      <p:regular r:id="rId57"/>
    </p:embeddedFont>
    <p:embeddedFont>
      <p:font typeface="Heading Now 61-68 Bold Italics" charset="1" panose="00000800000000000000"/>
      <p:regular r:id="rId58"/>
    </p:embeddedFont>
    <p:embeddedFont>
      <p:font typeface="The Seasons" charset="1" panose="00000000000000000000"/>
      <p:regular r:id="rId59"/>
    </p:embeddedFont>
    <p:embeddedFont>
      <p:font typeface="The Seasons Bold" charset="1" panose="00000000000000000000"/>
      <p:regular r:id="rId60"/>
    </p:embeddedFont>
    <p:embeddedFont>
      <p:font typeface="The Seasons Italics" charset="1" panose="00000000000000000000"/>
      <p:regular r:id="rId61"/>
    </p:embeddedFont>
    <p:embeddedFont>
      <p:font typeface="The Seasons Bold Italics" charset="1" panose="00000000000000000000"/>
      <p:regular r:id="rId62"/>
    </p:embeddedFont>
    <p:embeddedFont>
      <p:font typeface="Canva Sans 2" charset="1" panose="020B0503030501040103"/>
      <p:regular r:id="rId63"/>
    </p:embeddedFont>
    <p:embeddedFont>
      <p:font typeface="Canva Sans 2 Bold" charset="1" panose="020B0803030501040103"/>
      <p:regular r:id="rId64"/>
    </p:embeddedFont>
    <p:embeddedFont>
      <p:font typeface="Canva Sans 2 Italics" charset="1" panose="020B0503030501040103"/>
      <p:regular r:id="rId65"/>
    </p:embeddedFont>
    <p:embeddedFont>
      <p:font typeface="Canva Sans 2 Bold Italics" charset="1" panose="020B0803030501040103"/>
      <p:regular r:id="rId66"/>
    </p:embeddedFont>
    <p:embeddedFont>
      <p:font typeface="Canva Sans 1" charset="1" panose="020B0503030501040103"/>
      <p:regular r:id="rId67"/>
    </p:embeddedFont>
    <p:embeddedFont>
      <p:font typeface="Canva Sans 1 Bold" charset="1" panose="020B0803030501040103"/>
      <p:regular r:id="rId68"/>
    </p:embeddedFont>
    <p:embeddedFont>
      <p:font typeface="Canva Sans 1 Italics" charset="1" panose="020B0503030501040103"/>
      <p:regular r:id="rId69"/>
    </p:embeddedFont>
    <p:embeddedFont>
      <p:font typeface="Canva Sans 1 Bold Italics" charset="1" panose="020B0803030501040103"/>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0.xml" Type="http://schemas.openxmlformats.org/officeDocument/2006/relationships/slide"/><Relationship Id="rId101" Target="slides/slide31.xml" Type="http://schemas.openxmlformats.org/officeDocument/2006/relationships/slide"/><Relationship Id="rId102" Target="slides/slide32.xml" Type="http://schemas.openxmlformats.org/officeDocument/2006/relationships/slide"/><Relationship Id="rId103" Target="slides/slide33.xml" Type="http://schemas.openxmlformats.org/officeDocument/2006/relationships/slide"/><Relationship Id="rId104" Target="slides/slide34.xml" Type="http://schemas.openxmlformats.org/officeDocument/2006/relationships/slide"/><Relationship Id="rId105" Target="slides/slide35.xml" Type="http://schemas.openxmlformats.org/officeDocument/2006/relationships/slide"/><Relationship Id="rId106" Target="slides/slide36.xml" Type="http://schemas.openxmlformats.org/officeDocument/2006/relationships/slide"/><Relationship Id="rId107" Target="slides/slide37.xml" Type="http://schemas.openxmlformats.org/officeDocument/2006/relationships/slide"/><Relationship Id="rId108" Target="slides/slide38.xml" Type="http://schemas.openxmlformats.org/officeDocument/2006/relationships/slide"/><Relationship Id="rId109" Target="slides/slide39.xml" Type="http://schemas.openxmlformats.org/officeDocument/2006/relationships/slide"/><Relationship Id="rId11" Target="fonts/font11.fntdata" Type="http://schemas.openxmlformats.org/officeDocument/2006/relationships/font"/><Relationship Id="rId110" Target="slides/slide40.xml" Type="http://schemas.openxmlformats.org/officeDocument/2006/relationships/slide"/><Relationship Id="rId111" Target="slides/slide41.xml" Type="http://schemas.openxmlformats.org/officeDocument/2006/relationships/slide"/><Relationship Id="rId112" Target="slides/slide42.xml" Type="http://schemas.openxmlformats.org/officeDocument/2006/relationships/slide"/><Relationship Id="rId113" Target="slides/slide43.xml" Type="http://schemas.openxmlformats.org/officeDocument/2006/relationships/slide"/><Relationship Id="rId114" Target="slides/slide44.xml" Type="http://schemas.openxmlformats.org/officeDocument/2006/relationships/slide"/><Relationship Id="rId115" Target="slides/slide45.xml" Type="http://schemas.openxmlformats.org/officeDocument/2006/relationships/slide"/><Relationship Id="rId116" Target="slides/slide46.xml" Type="http://schemas.openxmlformats.org/officeDocument/2006/relationships/slide"/><Relationship Id="rId117" Target="slides/slide47.xml" Type="http://schemas.openxmlformats.org/officeDocument/2006/relationships/slide"/><Relationship Id="rId118" Target="slides/slide48.xml" Type="http://schemas.openxmlformats.org/officeDocument/2006/relationships/slide"/><Relationship Id="rId119" Target="slides/slide49.xml" Type="http://schemas.openxmlformats.org/officeDocument/2006/relationships/slide"/><Relationship Id="rId12" Target="fonts/font12.fntdata" Type="http://schemas.openxmlformats.org/officeDocument/2006/relationships/font"/><Relationship Id="rId120" Target="slides/slide50.xml" Type="http://schemas.openxmlformats.org/officeDocument/2006/relationships/slide"/><Relationship Id="rId121" Target="slides/slide51.xml" Type="http://schemas.openxmlformats.org/officeDocument/2006/relationships/slide"/><Relationship Id="rId122" Target="slides/slide52.xml" Type="http://schemas.openxmlformats.org/officeDocument/2006/relationships/slide"/><Relationship Id="rId123" Target="slides/slide53.xml" Type="http://schemas.openxmlformats.org/officeDocument/2006/relationships/slide"/><Relationship Id="rId124" Target="slides/slide54.xml" Type="http://schemas.openxmlformats.org/officeDocument/2006/relationships/slide"/><Relationship Id="rId125" Target="slides/slide55.xml" Type="http://schemas.openxmlformats.org/officeDocument/2006/relationships/slide"/><Relationship Id="rId126" Target="slides/slide56.xml" Type="http://schemas.openxmlformats.org/officeDocument/2006/relationships/slide"/><Relationship Id="rId127" Target="slides/slide57.xml" Type="http://schemas.openxmlformats.org/officeDocument/2006/relationships/slide"/><Relationship Id="rId128" Target="slides/slide58.xml" Type="http://schemas.openxmlformats.org/officeDocument/2006/relationships/slide"/><Relationship Id="rId129" Target="slides/slide59.xml" Type="http://schemas.openxmlformats.org/officeDocument/2006/relationships/slide"/><Relationship Id="rId13" Target="fonts/font13.fntdata" Type="http://schemas.openxmlformats.org/officeDocument/2006/relationships/font"/><Relationship Id="rId130" Target="slides/slide60.xml" Type="http://schemas.openxmlformats.org/officeDocument/2006/relationships/slide"/><Relationship Id="rId131" Target="slides/slide61.xml" Type="http://schemas.openxmlformats.org/officeDocument/2006/relationships/slide"/><Relationship Id="rId132" Target="slides/slide62.xml" Type="http://schemas.openxmlformats.org/officeDocument/2006/relationships/slide"/><Relationship Id="rId133" Target="slides/slide63.xml" Type="http://schemas.openxmlformats.org/officeDocument/2006/relationships/slide"/><Relationship Id="rId134" Target="slides/slide64.xml" Type="http://schemas.openxmlformats.org/officeDocument/2006/relationships/slide"/><Relationship Id="rId135" Target="slides/slide65.xml" Type="http://schemas.openxmlformats.org/officeDocument/2006/relationships/slide"/><Relationship Id="rId136" Target="slides/slide66.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slides/slide1.xml" Type="http://schemas.openxmlformats.org/officeDocument/2006/relationships/slide"/><Relationship Id="rId72" Target="slides/slide2.xml" Type="http://schemas.openxmlformats.org/officeDocument/2006/relationships/slide"/><Relationship Id="rId73" Target="slides/slide3.xml" Type="http://schemas.openxmlformats.org/officeDocument/2006/relationships/slide"/><Relationship Id="rId74" Target="slides/slide4.xml" Type="http://schemas.openxmlformats.org/officeDocument/2006/relationships/slide"/><Relationship Id="rId75" Target="slides/slide5.xml" Type="http://schemas.openxmlformats.org/officeDocument/2006/relationships/slide"/><Relationship Id="rId76" Target="slides/slide6.xml" Type="http://schemas.openxmlformats.org/officeDocument/2006/relationships/slide"/><Relationship Id="rId77" Target="slides/slide7.xml" Type="http://schemas.openxmlformats.org/officeDocument/2006/relationships/slide"/><Relationship Id="rId78" Target="slides/slide8.xml" Type="http://schemas.openxmlformats.org/officeDocument/2006/relationships/slide"/><Relationship Id="rId79" Target="slides/slide9.xml" Type="http://schemas.openxmlformats.org/officeDocument/2006/relationships/slide"/><Relationship Id="rId8" Target="fonts/font8.fntdata" Type="http://schemas.openxmlformats.org/officeDocument/2006/relationships/font"/><Relationship Id="rId80" Target="slides/slide10.xml" Type="http://schemas.openxmlformats.org/officeDocument/2006/relationships/slide"/><Relationship Id="rId81" Target="slides/slide11.xml" Type="http://schemas.openxmlformats.org/officeDocument/2006/relationships/slide"/><Relationship Id="rId82" Target="slides/slide12.xml" Type="http://schemas.openxmlformats.org/officeDocument/2006/relationships/slide"/><Relationship Id="rId83" Target="slides/slide13.xml" Type="http://schemas.openxmlformats.org/officeDocument/2006/relationships/slide"/><Relationship Id="rId84" Target="slides/slide14.xml" Type="http://schemas.openxmlformats.org/officeDocument/2006/relationships/slide"/><Relationship Id="rId85" Target="slides/slide15.xml" Type="http://schemas.openxmlformats.org/officeDocument/2006/relationships/slide"/><Relationship Id="rId86" Target="slides/slide16.xml" Type="http://schemas.openxmlformats.org/officeDocument/2006/relationships/slide"/><Relationship Id="rId87" Target="slides/slide17.xml" Type="http://schemas.openxmlformats.org/officeDocument/2006/relationships/slide"/><Relationship Id="rId88" Target="slides/slide18.xml" Type="http://schemas.openxmlformats.org/officeDocument/2006/relationships/slide"/><Relationship Id="rId89" Target="slides/slide19.xml" Type="http://schemas.openxmlformats.org/officeDocument/2006/relationships/slide"/><Relationship Id="rId9" Target="fonts/font9.fntdata" Type="http://schemas.openxmlformats.org/officeDocument/2006/relationships/font"/><Relationship Id="rId90" Target="slides/slide20.xml" Type="http://schemas.openxmlformats.org/officeDocument/2006/relationships/slide"/><Relationship Id="rId91" Target="slides/slide21.xml" Type="http://schemas.openxmlformats.org/officeDocument/2006/relationships/slide"/><Relationship Id="rId92" Target="slides/slide22.xml" Type="http://schemas.openxmlformats.org/officeDocument/2006/relationships/slide"/><Relationship Id="rId93" Target="slides/slide23.xml" Type="http://schemas.openxmlformats.org/officeDocument/2006/relationships/slide"/><Relationship Id="rId94" Target="slides/slide24.xml" Type="http://schemas.openxmlformats.org/officeDocument/2006/relationships/slide"/><Relationship Id="rId95" Target="slides/slide25.xml" Type="http://schemas.openxmlformats.org/officeDocument/2006/relationships/slide"/><Relationship Id="rId96" Target="slides/slide26.xml" Type="http://schemas.openxmlformats.org/officeDocument/2006/relationships/slide"/><Relationship Id="rId97" Target="slides/slide27.xml" Type="http://schemas.openxmlformats.org/officeDocument/2006/relationships/slide"/><Relationship Id="rId98" Target="slides/slide28.xml" Type="http://schemas.openxmlformats.org/officeDocument/2006/relationships/slide"/><Relationship Id="rId99" Target="slides/slide2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83.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 Id="rId9" Target="../media/image8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86.png" Type="http://schemas.openxmlformats.org/officeDocument/2006/relationships/image"/><Relationship Id="rId8" Target="../media/image8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sv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14" Target="../media/image81.png" Type="http://schemas.openxmlformats.org/officeDocument/2006/relationships/image"/><Relationship Id="rId15" Target="../media/image8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sv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104.png" Type="http://schemas.openxmlformats.org/officeDocument/2006/relationships/image"/><Relationship Id="rId15" Target="../media/image10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2" Target="../media/image106.pn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 Id="rId6" Target="../media/image110.png" Type="http://schemas.openxmlformats.org/officeDocument/2006/relationships/image"/><Relationship Id="rId7" Target="../media/image111.pn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6.png" Type="http://schemas.openxmlformats.org/officeDocument/2006/relationships/image"/><Relationship Id="rId7" Target="../media/image11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120.svg" Type="http://schemas.openxmlformats.org/officeDocument/2006/relationships/image"/><Relationship Id="rId4" Target="../media/image121.png" Type="http://schemas.openxmlformats.org/officeDocument/2006/relationships/image"/><Relationship Id="rId5" Target="../media/image122.svg" Type="http://schemas.openxmlformats.org/officeDocument/2006/relationships/image"/><Relationship Id="rId6" Target="../media/image123.png" Type="http://schemas.openxmlformats.org/officeDocument/2006/relationships/image"/><Relationship Id="rId7" Target="../media/image12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120.svg" Type="http://schemas.openxmlformats.org/officeDocument/2006/relationships/image"/><Relationship Id="rId4" Target="../media/image125.png" Type="http://schemas.openxmlformats.org/officeDocument/2006/relationships/image"/><Relationship Id="rId5" Target="../media/image126.svg" Type="http://schemas.openxmlformats.org/officeDocument/2006/relationships/image"/><Relationship Id="rId6" Target="../media/image127.png" Type="http://schemas.openxmlformats.org/officeDocument/2006/relationships/image"/><Relationship Id="rId7" Target="../media/image12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9.png" Type="http://schemas.openxmlformats.org/officeDocument/2006/relationships/image"/><Relationship Id="rId7" Target="../media/image13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1.png" Type="http://schemas.openxmlformats.org/officeDocument/2006/relationships/image"/><Relationship Id="rId7" Target="../media/image13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3.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3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5.png" Type="http://schemas.openxmlformats.org/officeDocument/2006/relationships/image"/><Relationship Id="rId7" Target="../media/image136.png" Type="http://schemas.openxmlformats.org/officeDocument/2006/relationships/image"/><Relationship Id="rId8" Target="../media/image137.png" Type="http://schemas.openxmlformats.org/officeDocument/2006/relationships/image"/><Relationship Id="rId9" Target="../media/image13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0.png" Type="http://schemas.openxmlformats.org/officeDocument/2006/relationships/image"/><Relationship Id="rId7" Target="../media/image141.png" Type="http://schemas.openxmlformats.org/officeDocument/2006/relationships/image"/><Relationship Id="rId8" Target="../media/image142.png" Type="http://schemas.openxmlformats.org/officeDocument/2006/relationships/image"/><Relationship Id="rId9" Target="../media/image14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5.png" Type="http://schemas.openxmlformats.org/officeDocument/2006/relationships/image"/><Relationship Id="rId7" Target="../media/image146.png" Type="http://schemas.openxmlformats.org/officeDocument/2006/relationships/image"/><Relationship Id="rId8" Target="../media/image147.png" Type="http://schemas.openxmlformats.org/officeDocument/2006/relationships/image"/><Relationship Id="rId9" Target="../media/image14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0.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5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53.png" Type="http://schemas.openxmlformats.org/officeDocument/2006/relationships/image"/><Relationship Id="rId12" Target="../media/image15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 Id="rId3" Target="../media/image156.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9.png" Type="http://schemas.openxmlformats.org/officeDocument/2006/relationships/image"/><Relationship Id="rId7" Target="../media/image160.pn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1.png" Type="http://schemas.openxmlformats.org/officeDocument/2006/relationships/image"/><Relationship Id="rId3" Target="../media/image16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3.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5.png" Type="http://schemas.openxmlformats.org/officeDocument/2006/relationships/image"/><Relationship Id="rId7" Target="../media/image166.pn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171.png" Type="http://schemas.openxmlformats.org/officeDocument/2006/relationships/image"/><Relationship Id="rId13" Target="../media/image172.svg" Type="http://schemas.openxmlformats.org/officeDocument/2006/relationships/image"/><Relationship Id="rId14" Target="../media/image173.png" Type="http://schemas.openxmlformats.org/officeDocument/2006/relationships/image"/><Relationship Id="rId15" Target="../media/image17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7.png" Type="http://schemas.openxmlformats.org/officeDocument/2006/relationships/image"/><Relationship Id="rId7" Target="../media/image168.png" Type="http://schemas.openxmlformats.org/officeDocument/2006/relationships/image"/><Relationship Id="rId8" Target="../media/image169.png" Type="http://schemas.openxmlformats.org/officeDocument/2006/relationships/image"/><Relationship Id="rId9" Target="../media/image170.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5.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6.png" Type="http://schemas.openxmlformats.org/officeDocument/2006/relationships/image"/><Relationship Id="rId7" Target="../media/image177.png" Type="http://schemas.openxmlformats.org/officeDocument/2006/relationships/image"/><Relationship Id="rId8" Target="../media/image17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9.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8.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8.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0.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1.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2.png" Type="http://schemas.openxmlformats.org/officeDocument/2006/relationships/image"/><Relationship Id="rId7" Target="../media/image183.png" Type="http://schemas.openxmlformats.org/officeDocument/2006/relationships/image"/><Relationship Id="rId8" Target="../media/image184.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2.png" Type="http://schemas.openxmlformats.org/officeDocument/2006/relationships/image"/><Relationship Id="rId7" Target="../media/image185.png" Type="http://schemas.openxmlformats.org/officeDocument/2006/relationships/image"/><Relationship Id="rId8" Target="../media/image186.png" Type="http://schemas.openxmlformats.org/officeDocument/2006/relationships/image"/><Relationship Id="rId9" Target="../media/image187.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8.png" Type="http://schemas.openxmlformats.org/officeDocument/2006/relationships/image"/><Relationship Id="rId7" Target="../media/image189.png" Type="http://schemas.openxmlformats.org/officeDocument/2006/relationships/image"/><Relationship Id="rId8" Target="../media/image19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28.png" Type="http://schemas.openxmlformats.org/officeDocument/2006/relationships/image"/><Relationship Id="rId2" Target="../media/image5.png" Type="http://schemas.openxmlformats.org/officeDocument/2006/relationships/image"/><Relationship Id="rId20" Target="../media/image29.svg" Type="http://schemas.openxmlformats.org/officeDocument/2006/relationships/image"/><Relationship Id="rId21" Target="../media/image30.png" Type="http://schemas.openxmlformats.org/officeDocument/2006/relationships/image"/><Relationship Id="rId22" Target="../media/image31.png" Type="http://schemas.openxmlformats.org/officeDocument/2006/relationships/image"/><Relationship Id="rId23" Target="../media/image32.png" Type="http://schemas.openxmlformats.org/officeDocument/2006/relationships/image"/><Relationship Id="rId24" Target="../media/image33.svg" Type="http://schemas.openxmlformats.org/officeDocument/2006/relationships/image"/><Relationship Id="rId25" Target="../media/image34.png" Type="http://schemas.openxmlformats.org/officeDocument/2006/relationships/image"/><Relationship Id="rId26" Target="../media/image35.png" Type="http://schemas.openxmlformats.org/officeDocument/2006/relationships/image"/><Relationship Id="rId27" Target="../media/image36.svg" Type="http://schemas.openxmlformats.org/officeDocument/2006/relationships/image"/><Relationship Id="rId28" Target="../media/image37.png" Type="http://schemas.openxmlformats.org/officeDocument/2006/relationships/image"/><Relationship Id="rId29" Target="../media/image38.svg" Type="http://schemas.openxmlformats.org/officeDocument/2006/relationships/image"/><Relationship Id="rId3" Target="../media/image6.svg" Type="http://schemas.openxmlformats.org/officeDocument/2006/relationships/image"/><Relationship Id="rId30" Target="../media/image39.png" Type="http://schemas.openxmlformats.org/officeDocument/2006/relationships/image"/><Relationship Id="rId31" Target="../media/image40.svg" Type="http://schemas.openxmlformats.org/officeDocument/2006/relationships/image"/><Relationship Id="rId32" Target="../media/image41.png" Type="http://schemas.openxmlformats.org/officeDocument/2006/relationships/image"/><Relationship Id="rId33" Target="../media/image42.png" Type="http://schemas.openxmlformats.org/officeDocument/2006/relationships/image"/><Relationship Id="rId34" Target="../media/image11.png" Type="http://schemas.openxmlformats.org/officeDocument/2006/relationships/image"/><Relationship Id="rId35" Target="../media/image4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1.png" Type="http://schemas.openxmlformats.org/officeDocument/2006/relationships/image"/><Relationship Id="rId7" Target="../media/image192.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3.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4.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5.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6.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14" Target="../media/image62.png" Type="http://schemas.openxmlformats.org/officeDocument/2006/relationships/image"/><Relationship Id="rId15" Target="../media/image63.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11.pn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71.png" Type="http://schemas.openxmlformats.org/officeDocument/2006/relationships/image"/><Relationship Id="rId19" Target="../media/image72.svg" Type="http://schemas.openxmlformats.org/officeDocument/2006/relationships/image"/><Relationship Id="rId2" Target="../media/image53.png" Type="http://schemas.openxmlformats.org/officeDocument/2006/relationships/image"/><Relationship Id="rId20" Target="../media/image43.png" Type="http://schemas.openxmlformats.org/officeDocument/2006/relationships/image"/><Relationship Id="rId21" Target="../media/image73.png" Type="http://schemas.openxmlformats.org/officeDocument/2006/relationships/image"/><Relationship Id="rId22" Target="../media/image74.png" Type="http://schemas.openxmlformats.org/officeDocument/2006/relationships/image"/><Relationship Id="rId23" Target="../media/image75.svg" Type="http://schemas.openxmlformats.org/officeDocument/2006/relationships/image"/><Relationship Id="rId3" Target="../media/image5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64.png" Type="http://schemas.openxmlformats.org/officeDocument/2006/relationships/image"/><Relationship Id="rId9"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2758" y="3978020"/>
            <a:ext cx="15362483" cy="3523800"/>
            <a:chOff x="0" y="0"/>
            <a:chExt cx="20483311" cy="4698400"/>
          </a:xfrm>
        </p:grpSpPr>
        <p:sp>
          <p:nvSpPr>
            <p:cNvPr name="TextBox 5" id="5"/>
            <p:cNvSpPr txBox="true"/>
            <p:nvPr/>
          </p:nvSpPr>
          <p:spPr>
            <a:xfrm rot="0">
              <a:off x="0" y="295275"/>
              <a:ext cx="20483311" cy="2946942"/>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PocketPaw Co</a:t>
              </a:r>
            </a:p>
          </p:txBody>
        </p:sp>
        <p:sp>
          <p:nvSpPr>
            <p:cNvPr name="TextBox 6" id="6"/>
            <p:cNvSpPr txBox="true"/>
            <p:nvPr/>
          </p:nvSpPr>
          <p:spPr>
            <a:xfrm rot="0">
              <a:off x="0" y="3846102"/>
              <a:ext cx="20483311" cy="852298"/>
            </a:xfrm>
            <a:prstGeom prst="rect">
              <a:avLst/>
            </a:prstGeom>
          </p:spPr>
          <p:txBody>
            <a:bodyPr anchor="t" rtlCol="false" tIns="0" lIns="0" bIns="0" rIns="0">
              <a:spAutoFit/>
            </a:bodyPr>
            <a:lstStyle/>
            <a:p>
              <a:pPr algn="ctr">
                <a:lnSpc>
                  <a:spcPts val="5325"/>
                </a:lnSpc>
              </a:pPr>
              <a:r>
                <a:rPr lang="en-US" sz="3804"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1772738"/>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1846741"/>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59916" y="2228543"/>
            <a:ext cx="13368168" cy="6631910"/>
          </a:xfrm>
          <a:custGeom>
            <a:avLst/>
            <a:gdLst/>
            <a:ahLst/>
            <a:cxnLst/>
            <a:rect r="r" b="b" t="t" l="l"/>
            <a:pathLst>
              <a:path h="6631910" w="13368168">
                <a:moveTo>
                  <a:pt x="0" y="0"/>
                </a:moveTo>
                <a:lnTo>
                  <a:pt x="13368168" y="0"/>
                </a:lnTo>
                <a:lnTo>
                  <a:pt x="13368168" y="6631910"/>
                </a:lnTo>
                <a:lnTo>
                  <a:pt x="0" y="6631910"/>
                </a:lnTo>
                <a:lnTo>
                  <a:pt x="0" y="0"/>
                </a:lnTo>
                <a:close/>
              </a:path>
            </a:pathLst>
          </a:custGeom>
          <a:blipFill>
            <a:blip r:embed="rId6"/>
            <a:stretch>
              <a:fillRect l="0" t="0" r="0" b="0"/>
            </a:stretch>
          </a:blipFill>
        </p:spPr>
      </p:sp>
      <p:sp>
        <p:nvSpPr>
          <p:cNvPr name="TextBox 7" id="7"/>
          <p:cNvSpPr txBox="true"/>
          <p:nvPr/>
        </p:nvSpPr>
        <p:spPr>
          <a:xfrm rot="0">
            <a:off x="1678273" y="555625"/>
            <a:ext cx="14931455"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How to reach them?</a:t>
            </a:r>
          </a:p>
        </p:txBody>
      </p:sp>
      <p:grpSp>
        <p:nvGrpSpPr>
          <p:cNvPr name="Group 8" id="8"/>
          <p:cNvGrpSpPr/>
          <p:nvPr/>
        </p:nvGrpSpPr>
        <p:grpSpPr>
          <a:xfrm rot="0">
            <a:off x="3461017" y="1426547"/>
            <a:ext cx="2075392" cy="20753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000000"/>
                  </a:solidFill>
                  <a:latin typeface="Linux Biolinum Bold"/>
                </a:rPr>
                <a:t>Initial Campaign</a:t>
              </a:r>
            </a:p>
          </p:txBody>
        </p:sp>
      </p:grpSp>
      <p:grpSp>
        <p:nvGrpSpPr>
          <p:cNvPr name="Group 11" id="11"/>
          <p:cNvGrpSpPr/>
          <p:nvPr/>
        </p:nvGrpSpPr>
        <p:grpSpPr>
          <a:xfrm rot="0">
            <a:off x="6897769" y="2938943"/>
            <a:ext cx="1928425" cy="192842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3" id="13"/>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1st Anniversary update campaign</a:t>
              </a:r>
            </a:p>
          </p:txBody>
        </p:sp>
      </p:grpSp>
      <p:grpSp>
        <p:nvGrpSpPr>
          <p:cNvPr name="Group 14" id="14"/>
          <p:cNvGrpSpPr/>
          <p:nvPr/>
        </p:nvGrpSpPr>
        <p:grpSpPr>
          <a:xfrm rot="0">
            <a:off x="10182714" y="2873625"/>
            <a:ext cx="1928425" cy="192842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6" id="16"/>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2nd Anniversary update campaign</a:t>
              </a:r>
            </a:p>
          </p:txBody>
        </p:sp>
      </p:grpSp>
      <p:grpSp>
        <p:nvGrpSpPr>
          <p:cNvPr name="Group 17" id="17"/>
          <p:cNvGrpSpPr/>
          <p:nvPr/>
        </p:nvGrpSpPr>
        <p:grpSpPr>
          <a:xfrm rot="0">
            <a:off x="13384934" y="2775647"/>
            <a:ext cx="1928425" cy="19284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9" id="19"/>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3rd Anniversary update campaign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657010" y="3094705"/>
            <a:ext cx="2088835" cy="2005282"/>
          </a:xfrm>
          <a:custGeom>
            <a:avLst/>
            <a:gdLst/>
            <a:ahLst/>
            <a:cxnLst/>
            <a:rect r="r" b="b" t="t" l="l"/>
            <a:pathLst>
              <a:path h="2005282" w="2088835">
                <a:moveTo>
                  <a:pt x="0" y="0"/>
                </a:moveTo>
                <a:lnTo>
                  <a:pt x="2088835" y="0"/>
                </a:lnTo>
                <a:lnTo>
                  <a:pt x="2088835" y="2005282"/>
                </a:lnTo>
                <a:lnTo>
                  <a:pt x="0" y="2005282"/>
                </a:lnTo>
                <a:lnTo>
                  <a:pt x="0" y="0"/>
                </a:lnTo>
                <a:close/>
              </a:path>
            </a:pathLst>
          </a:custGeom>
          <a:blipFill>
            <a:blip r:embed="rId6"/>
            <a:stretch>
              <a:fillRect l="-93999" t="-29088" r="-95403" b="-29179"/>
            </a:stretch>
          </a:blipFill>
        </p:spPr>
      </p:sp>
      <p:sp>
        <p:nvSpPr>
          <p:cNvPr name="Freeform 7" id="7"/>
          <p:cNvSpPr/>
          <p:nvPr/>
        </p:nvSpPr>
        <p:spPr>
          <a:xfrm flipH="false" flipV="false" rot="0">
            <a:off x="11147831" y="3094521"/>
            <a:ext cx="2042160" cy="2042160"/>
          </a:xfrm>
          <a:custGeom>
            <a:avLst/>
            <a:gdLst/>
            <a:ahLst/>
            <a:cxnLst/>
            <a:rect r="r" b="b" t="t" l="l"/>
            <a:pathLst>
              <a:path h="2042160" w="2042160">
                <a:moveTo>
                  <a:pt x="0" y="0"/>
                </a:moveTo>
                <a:lnTo>
                  <a:pt x="2042160" y="0"/>
                </a:lnTo>
                <a:lnTo>
                  <a:pt x="2042160" y="2042160"/>
                </a:lnTo>
                <a:lnTo>
                  <a:pt x="0" y="2042160"/>
                </a:lnTo>
                <a:lnTo>
                  <a:pt x="0" y="0"/>
                </a:lnTo>
                <a:close/>
              </a:path>
            </a:pathLst>
          </a:custGeom>
          <a:blipFill>
            <a:blip r:embed="rId7"/>
            <a:stretch>
              <a:fillRect l="0" t="0" r="0" b="0"/>
            </a:stretch>
          </a:blipFill>
        </p:spPr>
      </p:sp>
      <p:sp>
        <p:nvSpPr>
          <p:cNvPr name="Freeform 8" id="8"/>
          <p:cNvSpPr/>
          <p:nvPr/>
        </p:nvSpPr>
        <p:spPr>
          <a:xfrm flipH="false" flipV="false" rot="0">
            <a:off x="13591976" y="3094705"/>
            <a:ext cx="1978327" cy="1978327"/>
          </a:xfrm>
          <a:custGeom>
            <a:avLst/>
            <a:gdLst/>
            <a:ahLst/>
            <a:cxnLst/>
            <a:rect r="r" b="b" t="t" l="l"/>
            <a:pathLst>
              <a:path h="1978327" w="1978327">
                <a:moveTo>
                  <a:pt x="0" y="0"/>
                </a:moveTo>
                <a:lnTo>
                  <a:pt x="1978327" y="0"/>
                </a:lnTo>
                <a:lnTo>
                  <a:pt x="1978327" y="1978327"/>
                </a:lnTo>
                <a:lnTo>
                  <a:pt x="0" y="1978327"/>
                </a:lnTo>
                <a:lnTo>
                  <a:pt x="0" y="0"/>
                </a:lnTo>
                <a:close/>
              </a:path>
            </a:pathLst>
          </a:custGeom>
          <a:blipFill>
            <a:blip r:embed="rId8"/>
            <a:stretch>
              <a:fillRect l="0" t="0" r="0" b="0"/>
            </a:stretch>
          </a:blipFill>
        </p:spPr>
      </p:sp>
      <p:sp>
        <p:nvSpPr>
          <p:cNvPr name="TextBox 9" id="9"/>
          <p:cNvSpPr txBox="true"/>
          <p:nvPr/>
        </p:nvSpPr>
        <p:spPr>
          <a:xfrm rot="0">
            <a:off x="8836080" y="5205699"/>
            <a:ext cx="1730694" cy="301733"/>
          </a:xfrm>
          <a:prstGeom prst="rect">
            <a:avLst/>
          </a:prstGeom>
        </p:spPr>
        <p:txBody>
          <a:bodyPr anchor="t" rtlCol="false" tIns="0" lIns="0" bIns="0" rIns="0">
            <a:spAutoFit/>
          </a:bodyPr>
          <a:lstStyle/>
          <a:p>
            <a:pPr algn="ctr">
              <a:lnSpc>
                <a:spcPts val="2156"/>
              </a:lnSpc>
            </a:pPr>
            <a:r>
              <a:rPr lang="en-US" sz="2450">
                <a:solidFill>
                  <a:srgbClr val="835F47"/>
                </a:solidFill>
                <a:latin typeface="Linux Biolinum"/>
              </a:rPr>
              <a:t>100.000</a:t>
            </a:r>
          </a:p>
        </p:txBody>
      </p:sp>
      <p:sp>
        <p:nvSpPr>
          <p:cNvPr name="Freeform 10" id="10"/>
          <p:cNvSpPr/>
          <p:nvPr/>
        </p:nvSpPr>
        <p:spPr>
          <a:xfrm flipH="false" flipV="false" rot="0">
            <a:off x="10216499" y="5179173"/>
            <a:ext cx="311314" cy="288110"/>
          </a:xfrm>
          <a:custGeom>
            <a:avLst/>
            <a:gdLst/>
            <a:ahLst/>
            <a:cxnLst/>
            <a:rect r="r" b="b" t="t" l="l"/>
            <a:pathLst>
              <a:path h="288110" w="311314">
                <a:moveTo>
                  <a:pt x="0" y="0"/>
                </a:moveTo>
                <a:lnTo>
                  <a:pt x="311313" y="0"/>
                </a:lnTo>
                <a:lnTo>
                  <a:pt x="311313" y="288110"/>
                </a:lnTo>
                <a:lnTo>
                  <a:pt x="0" y="288110"/>
                </a:lnTo>
                <a:lnTo>
                  <a:pt x="0" y="0"/>
                </a:lnTo>
                <a:close/>
              </a:path>
            </a:pathLst>
          </a:custGeom>
          <a:blipFill>
            <a:blip r:embed="rId9"/>
            <a:stretch>
              <a:fillRect l="-43907" t="-52291" r="-43751" b="-66077"/>
            </a:stretch>
          </a:blipFill>
        </p:spPr>
      </p:sp>
      <p:sp>
        <p:nvSpPr>
          <p:cNvPr name="TextBox 11" id="11"/>
          <p:cNvSpPr txBox="true"/>
          <p:nvPr/>
        </p:nvSpPr>
        <p:spPr>
          <a:xfrm rot="0">
            <a:off x="352557" y="2611522"/>
            <a:ext cx="11248807" cy="5599526"/>
          </a:xfrm>
          <a:prstGeom prst="rect">
            <a:avLst/>
          </a:prstGeom>
        </p:spPr>
        <p:txBody>
          <a:bodyPr anchor="t" rtlCol="false" tIns="0" lIns="0" bIns="0" rIns="0">
            <a:spAutoFit/>
          </a:bodyPr>
          <a:lstStyle/>
          <a:p>
            <a:pPr algn="just" marL="690675" indent="-345337" lvl="1">
              <a:lnSpc>
                <a:spcPts val="6398"/>
              </a:lnSpc>
              <a:buFont typeface="Arial"/>
              <a:buChar char="•"/>
            </a:pPr>
            <a:r>
              <a:rPr lang="en-US" sz="3199">
                <a:solidFill>
                  <a:srgbClr val="91612F"/>
                </a:solidFill>
                <a:latin typeface="Linux Biolinum"/>
              </a:rPr>
              <a:t>So many </a:t>
            </a:r>
            <a:r>
              <a:rPr lang="en-US" sz="3199">
                <a:solidFill>
                  <a:srgbClr val="91612F"/>
                </a:solidFill>
                <a:latin typeface="Linux Biolinum Bold"/>
              </a:rPr>
              <a:t>small </a:t>
            </a:r>
            <a:r>
              <a:rPr lang="en-US" sz="3199">
                <a:solidFill>
                  <a:srgbClr val="91612F"/>
                </a:solidFill>
                <a:latin typeface="Linux Biolinum"/>
              </a:rPr>
              <a:t>competitors.</a:t>
            </a:r>
          </a:p>
          <a:p>
            <a:pPr algn="just" marL="690675" indent="-345337" lvl="1">
              <a:lnSpc>
                <a:spcPts val="6398"/>
              </a:lnSpc>
              <a:buFont typeface="Arial"/>
              <a:buChar char="•"/>
            </a:pPr>
            <a:r>
              <a:rPr lang="en-US" sz="3199">
                <a:solidFill>
                  <a:srgbClr val="91612F"/>
                </a:solidFill>
                <a:latin typeface="Linux Biolinum"/>
              </a:rPr>
              <a:t>So many competitors of our </a:t>
            </a:r>
            <a:r>
              <a:rPr lang="en-US" sz="3199">
                <a:solidFill>
                  <a:srgbClr val="91612F"/>
                </a:solidFill>
                <a:latin typeface="Linux Biolinum Bold"/>
              </a:rPr>
              <a:t>GPS </a:t>
            </a:r>
            <a:r>
              <a:rPr lang="en-US" sz="3199">
                <a:solidFill>
                  <a:srgbClr val="91612F"/>
                </a:solidFill>
                <a:latin typeface="Linux Biolinum"/>
              </a:rPr>
              <a:t>offer.</a:t>
            </a:r>
          </a:p>
          <a:p>
            <a:pPr algn="just" marL="690675" indent="-345337" lvl="1">
              <a:lnSpc>
                <a:spcPts val="6398"/>
              </a:lnSpc>
              <a:buFont typeface="Arial"/>
              <a:buChar char="•"/>
            </a:pPr>
            <a:r>
              <a:rPr lang="en-US" sz="3199">
                <a:solidFill>
                  <a:srgbClr val="91612F"/>
                </a:solidFill>
                <a:latin typeface="Linux Biolinum"/>
              </a:rPr>
              <a:t>Competitive </a:t>
            </a:r>
            <a:r>
              <a:rPr lang="en-US" sz="3199">
                <a:solidFill>
                  <a:srgbClr val="91612F"/>
                </a:solidFill>
                <a:latin typeface="Linux Biolinum Bold"/>
              </a:rPr>
              <a:t>pricing</a:t>
            </a:r>
            <a:r>
              <a:rPr lang="en-US" sz="3199">
                <a:solidFill>
                  <a:srgbClr val="91612F"/>
                </a:solidFill>
                <a:latin typeface="Linux Biolinum"/>
              </a:rPr>
              <a:t>.</a:t>
            </a:r>
          </a:p>
          <a:p>
            <a:pPr algn="just" marL="690675" indent="-345337" lvl="1">
              <a:lnSpc>
                <a:spcPts val="6398"/>
              </a:lnSpc>
              <a:buFont typeface="Arial"/>
              <a:buChar char="•"/>
            </a:pPr>
            <a:r>
              <a:rPr lang="en-US" sz="3199">
                <a:solidFill>
                  <a:srgbClr val="91612F"/>
                </a:solidFill>
                <a:latin typeface="Linux Biolinum Bold"/>
              </a:rPr>
              <a:t>Competitive advantage</a:t>
            </a:r>
            <a:r>
              <a:rPr lang="en-US" sz="3199">
                <a:solidFill>
                  <a:srgbClr val="91612F"/>
                </a:solidFill>
                <a:latin typeface="Linux Biolinum"/>
              </a:rPr>
              <a:t>: </a:t>
            </a:r>
          </a:p>
          <a:p>
            <a:pPr algn="just">
              <a:lnSpc>
                <a:spcPts val="6398"/>
              </a:lnSpc>
            </a:pPr>
            <a:r>
              <a:rPr lang="en-US" sz="3199">
                <a:solidFill>
                  <a:srgbClr val="91612F"/>
                </a:solidFill>
                <a:latin typeface="Linux Biolinum"/>
              </a:rPr>
              <a:t>       -&gt; Kiwoko distribution, </a:t>
            </a:r>
          </a:p>
          <a:p>
            <a:pPr algn="just">
              <a:lnSpc>
                <a:spcPts val="6398"/>
              </a:lnSpc>
            </a:pPr>
            <a:r>
              <a:rPr lang="en-US" sz="3199">
                <a:solidFill>
                  <a:srgbClr val="91612F"/>
                </a:solidFill>
                <a:latin typeface="Linux Biolinum"/>
              </a:rPr>
              <a:t>    -&gt;  All features from competitors in one app + unique features.</a:t>
            </a:r>
          </a:p>
          <a:p>
            <a:pPr algn="just">
              <a:lnSpc>
                <a:spcPts val="6398"/>
              </a:lnSpc>
            </a:pPr>
          </a:p>
        </p:txBody>
      </p:sp>
      <p:sp>
        <p:nvSpPr>
          <p:cNvPr name="TextBox 12" id="12"/>
          <p:cNvSpPr txBox="true"/>
          <p:nvPr/>
        </p:nvSpPr>
        <p:spPr>
          <a:xfrm rot="0">
            <a:off x="13825784" y="4936656"/>
            <a:ext cx="1323931" cy="566829"/>
          </a:xfrm>
          <a:prstGeom prst="rect">
            <a:avLst/>
          </a:prstGeom>
        </p:spPr>
        <p:txBody>
          <a:bodyPr anchor="t" rtlCol="false" tIns="0" lIns="0" bIns="0" rIns="0">
            <a:spAutoFit/>
          </a:bodyPr>
          <a:lstStyle/>
          <a:p>
            <a:pPr algn="just">
              <a:lnSpc>
                <a:spcPts val="4900"/>
              </a:lnSpc>
            </a:pPr>
            <a:r>
              <a:rPr lang="en-US" sz="2450">
                <a:solidFill>
                  <a:srgbClr val="835F47"/>
                </a:solidFill>
                <a:latin typeface="Linux Biolinum"/>
              </a:rPr>
              <a:t>1.000.000                         </a:t>
            </a:r>
          </a:p>
        </p:txBody>
      </p:sp>
      <p:sp>
        <p:nvSpPr>
          <p:cNvPr name="Freeform 13" id="13"/>
          <p:cNvSpPr/>
          <p:nvPr/>
        </p:nvSpPr>
        <p:spPr>
          <a:xfrm flipH="false" flipV="false" rot="0">
            <a:off x="15025181" y="5179173"/>
            <a:ext cx="311314" cy="288110"/>
          </a:xfrm>
          <a:custGeom>
            <a:avLst/>
            <a:gdLst/>
            <a:ahLst/>
            <a:cxnLst/>
            <a:rect r="r" b="b" t="t" l="l"/>
            <a:pathLst>
              <a:path h="288110" w="311314">
                <a:moveTo>
                  <a:pt x="0" y="0"/>
                </a:moveTo>
                <a:lnTo>
                  <a:pt x="311313" y="0"/>
                </a:lnTo>
                <a:lnTo>
                  <a:pt x="311313" y="288110"/>
                </a:lnTo>
                <a:lnTo>
                  <a:pt x="0" y="288110"/>
                </a:lnTo>
                <a:lnTo>
                  <a:pt x="0" y="0"/>
                </a:lnTo>
                <a:close/>
              </a:path>
            </a:pathLst>
          </a:custGeom>
          <a:blipFill>
            <a:blip r:embed="rId9"/>
            <a:stretch>
              <a:fillRect l="-43907" t="-52291" r="-43751" b="-66077"/>
            </a:stretch>
          </a:blipFill>
        </p:spPr>
      </p:sp>
      <p:sp>
        <p:nvSpPr>
          <p:cNvPr name="TextBox 14" id="14"/>
          <p:cNvSpPr txBox="true"/>
          <p:nvPr/>
        </p:nvSpPr>
        <p:spPr>
          <a:xfrm rot="0">
            <a:off x="11523445" y="4936656"/>
            <a:ext cx="1066655" cy="566829"/>
          </a:xfrm>
          <a:prstGeom prst="rect">
            <a:avLst/>
          </a:prstGeom>
        </p:spPr>
        <p:txBody>
          <a:bodyPr anchor="t" rtlCol="false" tIns="0" lIns="0" bIns="0" rIns="0">
            <a:spAutoFit/>
          </a:bodyPr>
          <a:lstStyle/>
          <a:p>
            <a:pPr algn="just">
              <a:lnSpc>
                <a:spcPts val="4900"/>
              </a:lnSpc>
            </a:pPr>
            <a:r>
              <a:rPr lang="en-US" sz="2450">
                <a:solidFill>
                  <a:srgbClr val="835F47"/>
                </a:solidFill>
                <a:latin typeface="Linux Biolinum"/>
              </a:rPr>
              <a:t>500.000                         </a:t>
            </a:r>
          </a:p>
        </p:txBody>
      </p:sp>
      <p:sp>
        <p:nvSpPr>
          <p:cNvPr name="Freeform 15" id="15"/>
          <p:cNvSpPr/>
          <p:nvPr/>
        </p:nvSpPr>
        <p:spPr>
          <a:xfrm flipH="false" flipV="false" rot="0">
            <a:off x="12503063" y="5179173"/>
            <a:ext cx="311314" cy="288110"/>
          </a:xfrm>
          <a:custGeom>
            <a:avLst/>
            <a:gdLst/>
            <a:ahLst/>
            <a:cxnLst/>
            <a:rect r="r" b="b" t="t" l="l"/>
            <a:pathLst>
              <a:path h="288110" w="311314">
                <a:moveTo>
                  <a:pt x="0" y="0"/>
                </a:moveTo>
                <a:lnTo>
                  <a:pt x="311313" y="0"/>
                </a:lnTo>
                <a:lnTo>
                  <a:pt x="311313" y="288110"/>
                </a:lnTo>
                <a:lnTo>
                  <a:pt x="0" y="288110"/>
                </a:lnTo>
                <a:lnTo>
                  <a:pt x="0" y="0"/>
                </a:lnTo>
                <a:close/>
              </a:path>
            </a:pathLst>
          </a:custGeom>
          <a:blipFill>
            <a:blip r:embed="rId9"/>
            <a:stretch>
              <a:fillRect l="-43907" t="-52291" r="-43751" b="-66077"/>
            </a:stretch>
          </a:blipFill>
        </p:spPr>
      </p:sp>
      <p:sp>
        <p:nvSpPr>
          <p:cNvPr name="Freeform 16" id="16"/>
          <p:cNvSpPr/>
          <p:nvPr/>
        </p:nvSpPr>
        <p:spPr>
          <a:xfrm flipH="false" flipV="false" rot="0">
            <a:off x="3723400" y="8138717"/>
            <a:ext cx="1563088" cy="1509090"/>
          </a:xfrm>
          <a:custGeom>
            <a:avLst/>
            <a:gdLst/>
            <a:ahLst/>
            <a:cxnLst/>
            <a:rect r="r" b="b" t="t" l="l"/>
            <a:pathLst>
              <a:path h="1509090" w="1563088">
                <a:moveTo>
                  <a:pt x="0" y="0"/>
                </a:moveTo>
                <a:lnTo>
                  <a:pt x="1563088" y="0"/>
                </a:lnTo>
                <a:lnTo>
                  <a:pt x="1563088" y="1509090"/>
                </a:lnTo>
                <a:lnTo>
                  <a:pt x="0" y="1509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331934" y="8145526"/>
            <a:ext cx="7383998" cy="1510840"/>
            <a:chOff x="0" y="0"/>
            <a:chExt cx="1944757" cy="397917"/>
          </a:xfrm>
        </p:grpSpPr>
        <p:sp>
          <p:nvSpPr>
            <p:cNvPr name="Freeform 18" id="18"/>
            <p:cNvSpPr/>
            <p:nvPr/>
          </p:nvSpPr>
          <p:spPr>
            <a:xfrm flipH="false" flipV="false" rot="0">
              <a:off x="0" y="0"/>
              <a:ext cx="1944757" cy="397917"/>
            </a:xfrm>
            <a:custGeom>
              <a:avLst/>
              <a:gdLst/>
              <a:ahLst/>
              <a:cxnLst/>
              <a:rect r="r" b="b" t="t" l="l"/>
              <a:pathLst>
                <a:path h="397917" w="1944757">
                  <a:moveTo>
                    <a:pt x="0" y="0"/>
                  </a:moveTo>
                  <a:lnTo>
                    <a:pt x="1944757" y="0"/>
                  </a:lnTo>
                  <a:lnTo>
                    <a:pt x="1944757" y="397917"/>
                  </a:lnTo>
                  <a:lnTo>
                    <a:pt x="0" y="397917"/>
                  </a:lnTo>
                  <a:close/>
                </a:path>
              </a:pathLst>
            </a:custGeom>
            <a:solidFill>
              <a:srgbClr val="D1B2A0"/>
            </a:solidFill>
            <a:ln w="38100" cap="sq">
              <a:solidFill>
                <a:srgbClr val="4D352D"/>
              </a:solidFill>
              <a:prstDash val="solid"/>
              <a:miter/>
            </a:ln>
          </p:spPr>
        </p:sp>
        <p:sp>
          <p:nvSpPr>
            <p:cNvPr name="TextBox 19" id="19"/>
            <p:cNvSpPr txBox="true"/>
            <p:nvPr/>
          </p:nvSpPr>
          <p:spPr>
            <a:xfrm>
              <a:off x="0" y="-9525"/>
              <a:ext cx="1944757" cy="407442"/>
            </a:xfrm>
            <a:prstGeom prst="rect">
              <a:avLst/>
            </a:prstGeom>
          </p:spPr>
          <p:txBody>
            <a:bodyPr anchor="ctr" rtlCol="false" tIns="50800" lIns="50800" bIns="50800" rIns="50800"/>
            <a:lstStyle/>
            <a:p>
              <a:pPr algn="ctr">
                <a:lnSpc>
                  <a:spcPts val="2936"/>
                </a:lnSpc>
              </a:pPr>
            </a:p>
          </p:txBody>
        </p:sp>
      </p:grpSp>
      <p:sp>
        <p:nvSpPr>
          <p:cNvPr name="TextBox 20" id="20"/>
          <p:cNvSpPr txBox="true"/>
          <p:nvPr/>
        </p:nvSpPr>
        <p:spPr>
          <a:xfrm rot="0">
            <a:off x="16208925" y="4973043"/>
            <a:ext cx="1323931" cy="566829"/>
          </a:xfrm>
          <a:prstGeom prst="rect">
            <a:avLst/>
          </a:prstGeom>
        </p:spPr>
        <p:txBody>
          <a:bodyPr anchor="t" rtlCol="false" tIns="0" lIns="0" bIns="0" rIns="0">
            <a:spAutoFit/>
          </a:bodyPr>
          <a:lstStyle/>
          <a:p>
            <a:pPr algn="just">
              <a:lnSpc>
                <a:spcPts val="4900"/>
              </a:lnSpc>
            </a:pPr>
            <a:r>
              <a:rPr lang="en-US" sz="2450">
                <a:solidFill>
                  <a:srgbClr val="835F47"/>
                </a:solidFill>
                <a:latin typeface="Linux Biolinum"/>
              </a:rPr>
              <a:t>1.000.000                         </a:t>
            </a:r>
          </a:p>
        </p:txBody>
      </p:sp>
      <p:sp>
        <p:nvSpPr>
          <p:cNvPr name="Freeform 21" id="21"/>
          <p:cNvSpPr/>
          <p:nvPr/>
        </p:nvSpPr>
        <p:spPr>
          <a:xfrm flipH="false" flipV="false" rot="0">
            <a:off x="17408321" y="5215561"/>
            <a:ext cx="311314" cy="288110"/>
          </a:xfrm>
          <a:custGeom>
            <a:avLst/>
            <a:gdLst/>
            <a:ahLst/>
            <a:cxnLst/>
            <a:rect r="r" b="b" t="t" l="l"/>
            <a:pathLst>
              <a:path h="288110" w="311314">
                <a:moveTo>
                  <a:pt x="0" y="0"/>
                </a:moveTo>
                <a:lnTo>
                  <a:pt x="311314" y="0"/>
                </a:lnTo>
                <a:lnTo>
                  <a:pt x="311314" y="288110"/>
                </a:lnTo>
                <a:lnTo>
                  <a:pt x="0" y="288110"/>
                </a:lnTo>
                <a:lnTo>
                  <a:pt x="0" y="0"/>
                </a:lnTo>
                <a:close/>
              </a:path>
            </a:pathLst>
          </a:custGeom>
          <a:blipFill>
            <a:blip r:embed="rId9"/>
            <a:stretch>
              <a:fillRect l="-43907" t="-52291" r="-43751" b="-66077"/>
            </a:stretch>
          </a:blipFill>
        </p:spPr>
      </p:sp>
      <p:sp>
        <p:nvSpPr>
          <p:cNvPr name="Freeform 22" id="22"/>
          <p:cNvSpPr/>
          <p:nvPr/>
        </p:nvSpPr>
        <p:spPr>
          <a:xfrm flipH="false" flipV="false" rot="0">
            <a:off x="15772710" y="2796033"/>
            <a:ext cx="2383140" cy="2383140"/>
          </a:xfrm>
          <a:custGeom>
            <a:avLst/>
            <a:gdLst/>
            <a:ahLst/>
            <a:cxnLst/>
            <a:rect r="r" b="b" t="t" l="l"/>
            <a:pathLst>
              <a:path h="2383140" w="2383140">
                <a:moveTo>
                  <a:pt x="0" y="0"/>
                </a:moveTo>
                <a:lnTo>
                  <a:pt x="2383140" y="0"/>
                </a:lnTo>
                <a:lnTo>
                  <a:pt x="2383140" y="2383140"/>
                </a:lnTo>
                <a:lnTo>
                  <a:pt x="0" y="2383140"/>
                </a:lnTo>
                <a:lnTo>
                  <a:pt x="0" y="0"/>
                </a:lnTo>
                <a:close/>
              </a:path>
            </a:pathLst>
          </a:custGeom>
          <a:blipFill>
            <a:blip r:embed="rId12"/>
            <a:stretch>
              <a:fillRect l="0" t="0" r="0" b="0"/>
            </a:stretch>
          </a:blipFill>
        </p:spPr>
      </p:sp>
      <p:sp>
        <p:nvSpPr>
          <p:cNvPr name="TextBox 23" id="23"/>
          <p:cNvSpPr txBox="true"/>
          <p:nvPr/>
        </p:nvSpPr>
        <p:spPr>
          <a:xfrm rot="0">
            <a:off x="2512549" y="541702"/>
            <a:ext cx="15051429"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ANALYSIS OF THE COMPETITORS</a:t>
            </a:r>
          </a:p>
        </p:txBody>
      </p:sp>
      <p:sp>
        <p:nvSpPr>
          <p:cNvPr name="TextBox 24" id="24"/>
          <p:cNvSpPr txBox="true"/>
          <p:nvPr/>
        </p:nvSpPr>
        <p:spPr>
          <a:xfrm rot="0">
            <a:off x="8410230" y="2779721"/>
            <a:ext cx="2582395" cy="263752"/>
          </a:xfrm>
          <a:prstGeom prst="rect">
            <a:avLst/>
          </a:prstGeom>
        </p:spPr>
        <p:txBody>
          <a:bodyPr anchor="t" rtlCol="false" tIns="0" lIns="0" bIns="0" rIns="0">
            <a:spAutoFit/>
          </a:bodyPr>
          <a:lstStyle/>
          <a:p>
            <a:pPr algn="ctr">
              <a:lnSpc>
                <a:spcPts val="1856"/>
              </a:lnSpc>
            </a:pPr>
            <a:r>
              <a:rPr lang="en-US" sz="2109">
                <a:solidFill>
                  <a:srgbClr val="835F47"/>
                </a:solidFill>
                <a:latin typeface="Linux Biolinum Bold"/>
              </a:rPr>
              <a:t>11pets </a:t>
            </a:r>
            <a:r>
              <a:rPr lang="en-US" sz="2109">
                <a:solidFill>
                  <a:srgbClr val="835F47"/>
                </a:solidFill>
                <a:latin typeface="Linux Biolinum"/>
              </a:rPr>
              <a:t>- All-in-One</a:t>
            </a:r>
          </a:p>
        </p:txBody>
      </p:sp>
      <p:sp>
        <p:nvSpPr>
          <p:cNvPr name="TextBox 25" id="25"/>
          <p:cNvSpPr txBox="true"/>
          <p:nvPr/>
        </p:nvSpPr>
        <p:spPr>
          <a:xfrm rot="0">
            <a:off x="10992625" y="2779721"/>
            <a:ext cx="2470435" cy="263752"/>
          </a:xfrm>
          <a:prstGeom prst="rect">
            <a:avLst/>
          </a:prstGeom>
        </p:spPr>
        <p:txBody>
          <a:bodyPr anchor="t" rtlCol="false" tIns="0" lIns="0" bIns="0" rIns="0">
            <a:spAutoFit/>
          </a:bodyPr>
          <a:lstStyle/>
          <a:p>
            <a:pPr algn="ctr">
              <a:lnSpc>
                <a:spcPts val="1856"/>
              </a:lnSpc>
            </a:pPr>
            <a:r>
              <a:rPr lang="en-US" sz="2109">
                <a:solidFill>
                  <a:srgbClr val="835F47"/>
                </a:solidFill>
                <a:latin typeface="Linux Biolinum Bold"/>
              </a:rPr>
              <a:t>Puppr </a:t>
            </a:r>
            <a:r>
              <a:rPr lang="en-US" sz="2109">
                <a:solidFill>
                  <a:srgbClr val="835F47"/>
                </a:solidFill>
                <a:latin typeface="Linux Biolinum"/>
              </a:rPr>
              <a:t>- Best Training</a:t>
            </a:r>
          </a:p>
        </p:txBody>
      </p:sp>
      <p:sp>
        <p:nvSpPr>
          <p:cNvPr name="TextBox 26" id="26"/>
          <p:cNvSpPr txBox="true"/>
          <p:nvPr/>
        </p:nvSpPr>
        <p:spPr>
          <a:xfrm rot="0">
            <a:off x="13485603" y="2780575"/>
            <a:ext cx="2191073" cy="263752"/>
          </a:xfrm>
          <a:prstGeom prst="rect">
            <a:avLst/>
          </a:prstGeom>
        </p:spPr>
        <p:txBody>
          <a:bodyPr anchor="t" rtlCol="false" tIns="0" lIns="0" bIns="0" rIns="0">
            <a:spAutoFit/>
          </a:bodyPr>
          <a:lstStyle/>
          <a:p>
            <a:pPr algn="ctr">
              <a:lnSpc>
                <a:spcPts val="1856"/>
              </a:lnSpc>
            </a:pPr>
            <a:r>
              <a:rPr lang="en-US" sz="2109">
                <a:solidFill>
                  <a:srgbClr val="835F47"/>
                </a:solidFill>
                <a:latin typeface="Linux Biolinum Bold"/>
              </a:rPr>
              <a:t>Rover </a:t>
            </a:r>
            <a:r>
              <a:rPr lang="en-US" sz="2109">
                <a:solidFill>
                  <a:srgbClr val="835F47"/>
                </a:solidFill>
                <a:latin typeface="Linux Biolinum"/>
              </a:rPr>
              <a:t>- Dog sitters</a:t>
            </a:r>
          </a:p>
        </p:txBody>
      </p:sp>
      <p:sp>
        <p:nvSpPr>
          <p:cNvPr name="TextBox 27" id="27"/>
          <p:cNvSpPr txBox="true"/>
          <p:nvPr/>
        </p:nvSpPr>
        <p:spPr>
          <a:xfrm rot="0">
            <a:off x="9015151" y="2570758"/>
            <a:ext cx="1977474" cy="218886"/>
          </a:xfrm>
          <a:prstGeom prst="rect">
            <a:avLst/>
          </a:prstGeom>
        </p:spPr>
        <p:txBody>
          <a:bodyPr anchor="t" rtlCol="false" tIns="0" lIns="0" bIns="0" rIns="0">
            <a:spAutoFit/>
          </a:bodyPr>
          <a:lstStyle/>
          <a:p>
            <a:pPr algn="ctr">
              <a:lnSpc>
                <a:spcPts val="1556"/>
              </a:lnSpc>
            </a:pPr>
            <a:r>
              <a:rPr lang="en-US" sz="1769">
                <a:solidFill>
                  <a:srgbClr val="835F47"/>
                </a:solidFill>
                <a:latin typeface="Linux Biolinum Bold"/>
              </a:rPr>
              <a:t>Differentiation:</a:t>
            </a:r>
          </a:p>
        </p:txBody>
      </p:sp>
      <p:sp>
        <p:nvSpPr>
          <p:cNvPr name="TextBox 28" id="28"/>
          <p:cNvSpPr txBox="true"/>
          <p:nvPr/>
        </p:nvSpPr>
        <p:spPr>
          <a:xfrm rot="0">
            <a:off x="11601363" y="2570758"/>
            <a:ext cx="1977474" cy="218886"/>
          </a:xfrm>
          <a:prstGeom prst="rect">
            <a:avLst/>
          </a:prstGeom>
        </p:spPr>
        <p:txBody>
          <a:bodyPr anchor="t" rtlCol="false" tIns="0" lIns="0" bIns="0" rIns="0">
            <a:spAutoFit/>
          </a:bodyPr>
          <a:lstStyle/>
          <a:p>
            <a:pPr algn="ctr">
              <a:lnSpc>
                <a:spcPts val="1556"/>
              </a:lnSpc>
            </a:pPr>
            <a:r>
              <a:rPr lang="en-US" sz="1769">
                <a:solidFill>
                  <a:srgbClr val="835F47"/>
                </a:solidFill>
                <a:latin typeface="Linux Biolinum Bold"/>
              </a:rPr>
              <a:t>Differentiation:</a:t>
            </a:r>
          </a:p>
        </p:txBody>
      </p:sp>
      <p:sp>
        <p:nvSpPr>
          <p:cNvPr name="TextBox 29" id="29"/>
          <p:cNvSpPr txBox="true"/>
          <p:nvPr/>
        </p:nvSpPr>
        <p:spPr>
          <a:xfrm rot="0">
            <a:off x="13891269" y="2570850"/>
            <a:ext cx="1977474" cy="218886"/>
          </a:xfrm>
          <a:prstGeom prst="rect">
            <a:avLst/>
          </a:prstGeom>
        </p:spPr>
        <p:txBody>
          <a:bodyPr anchor="t" rtlCol="false" tIns="0" lIns="0" bIns="0" rIns="0">
            <a:spAutoFit/>
          </a:bodyPr>
          <a:lstStyle/>
          <a:p>
            <a:pPr algn="ctr">
              <a:lnSpc>
                <a:spcPts val="1556"/>
              </a:lnSpc>
            </a:pPr>
            <a:r>
              <a:rPr lang="en-US" sz="1769">
                <a:solidFill>
                  <a:srgbClr val="835F47"/>
                </a:solidFill>
                <a:latin typeface="Linux Biolinum Bold"/>
              </a:rPr>
              <a:t>Differentiation:</a:t>
            </a:r>
          </a:p>
        </p:txBody>
      </p:sp>
      <p:sp>
        <p:nvSpPr>
          <p:cNvPr name="TextBox 30" id="30"/>
          <p:cNvSpPr txBox="true"/>
          <p:nvPr/>
        </p:nvSpPr>
        <p:spPr>
          <a:xfrm rot="0">
            <a:off x="8331934" y="5617108"/>
            <a:ext cx="2413911" cy="393216"/>
          </a:xfrm>
          <a:prstGeom prst="rect">
            <a:avLst/>
          </a:prstGeom>
        </p:spPr>
        <p:txBody>
          <a:bodyPr anchor="t" rtlCol="false" tIns="0" lIns="0" bIns="0" rIns="0">
            <a:spAutoFit/>
          </a:bodyPr>
          <a:lstStyle/>
          <a:p>
            <a:pPr algn="ctr">
              <a:lnSpc>
                <a:spcPts val="1407"/>
              </a:lnSpc>
            </a:pPr>
            <a:r>
              <a:rPr lang="en-US" sz="1598">
                <a:solidFill>
                  <a:srgbClr val="835F47"/>
                </a:solidFill>
                <a:latin typeface="Linux Biolinum Bold"/>
              </a:rPr>
              <a:t>Competitive Advantage: </a:t>
            </a:r>
            <a:r>
              <a:rPr lang="en-US" sz="1598">
                <a:solidFill>
                  <a:srgbClr val="835F47"/>
                </a:solidFill>
                <a:latin typeface="Linux Biolinum"/>
              </a:rPr>
              <a:t>Lower price</a:t>
            </a:r>
          </a:p>
        </p:txBody>
      </p:sp>
      <p:sp>
        <p:nvSpPr>
          <p:cNvPr name="TextBox 31" id="31"/>
          <p:cNvSpPr txBox="true"/>
          <p:nvPr/>
        </p:nvSpPr>
        <p:spPr>
          <a:xfrm rot="0">
            <a:off x="10961955" y="5617108"/>
            <a:ext cx="2413911" cy="393216"/>
          </a:xfrm>
          <a:prstGeom prst="rect">
            <a:avLst/>
          </a:prstGeom>
        </p:spPr>
        <p:txBody>
          <a:bodyPr anchor="t" rtlCol="false" tIns="0" lIns="0" bIns="0" rIns="0">
            <a:spAutoFit/>
          </a:bodyPr>
          <a:lstStyle/>
          <a:p>
            <a:pPr algn="ctr">
              <a:lnSpc>
                <a:spcPts val="1407"/>
              </a:lnSpc>
            </a:pPr>
            <a:r>
              <a:rPr lang="en-US" sz="1598">
                <a:solidFill>
                  <a:srgbClr val="835F47"/>
                </a:solidFill>
                <a:latin typeface="Linux Biolinum Bold"/>
              </a:rPr>
              <a:t>Competitive Advantage: </a:t>
            </a:r>
            <a:r>
              <a:rPr lang="en-US" sz="1598">
                <a:solidFill>
                  <a:srgbClr val="835F47"/>
                </a:solidFill>
                <a:latin typeface="Linux Biolinum"/>
              </a:rPr>
              <a:t>Specialized service</a:t>
            </a:r>
          </a:p>
        </p:txBody>
      </p:sp>
      <p:sp>
        <p:nvSpPr>
          <p:cNvPr name="TextBox 32" id="32"/>
          <p:cNvSpPr txBox="true"/>
          <p:nvPr/>
        </p:nvSpPr>
        <p:spPr>
          <a:xfrm rot="0">
            <a:off x="13454833" y="5568447"/>
            <a:ext cx="2413911" cy="393216"/>
          </a:xfrm>
          <a:prstGeom prst="rect">
            <a:avLst/>
          </a:prstGeom>
        </p:spPr>
        <p:txBody>
          <a:bodyPr anchor="t" rtlCol="false" tIns="0" lIns="0" bIns="0" rIns="0">
            <a:spAutoFit/>
          </a:bodyPr>
          <a:lstStyle/>
          <a:p>
            <a:pPr algn="ctr">
              <a:lnSpc>
                <a:spcPts val="1407"/>
              </a:lnSpc>
            </a:pPr>
            <a:r>
              <a:rPr lang="en-US" sz="1598">
                <a:solidFill>
                  <a:srgbClr val="835F47"/>
                </a:solidFill>
                <a:latin typeface="Linux Biolinum Bold"/>
              </a:rPr>
              <a:t>Competitive Advantage: </a:t>
            </a:r>
            <a:r>
              <a:rPr lang="en-US" sz="1598">
                <a:solidFill>
                  <a:srgbClr val="835F47"/>
                </a:solidFill>
                <a:latin typeface="Linux Biolinum"/>
              </a:rPr>
              <a:t>Biggest market share</a:t>
            </a:r>
          </a:p>
        </p:txBody>
      </p:sp>
      <p:sp>
        <p:nvSpPr>
          <p:cNvPr name="TextBox 33" id="33"/>
          <p:cNvSpPr txBox="true"/>
          <p:nvPr/>
        </p:nvSpPr>
        <p:spPr>
          <a:xfrm rot="0">
            <a:off x="7750570" y="9116389"/>
            <a:ext cx="7578277" cy="728309"/>
          </a:xfrm>
          <a:prstGeom prst="rect">
            <a:avLst/>
          </a:prstGeom>
        </p:spPr>
        <p:txBody>
          <a:bodyPr anchor="t" rtlCol="false" tIns="0" lIns="0" bIns="0" rIns="0">
            <a:spAutoFit/>
          </a:bodyPr>
          <a:lstStyle/>
          <a:p>
            <a:pPr algn="ctr">
              <a:lnSpc>
                <a:spcPts val="2799"/>
              </a:lnSpc>
              <a:spcBef>
                <a:spcPct val="0"/>
              </a:spcBef>
            </a:pPr>
            <a:r>
              <a:rPr lang="en-US" sz="2799">
                <a:solidFill>
                  <a:srgbClr val="835F47"/>
                </a:solidFill>
                <a:latin typeface="Linux Biolinum Bold"/>
              </a:rPr>
              <a:t>Rover - </a:t>
            </a:r>
            <a:r>
              <a:rPr lang="en-US" sz="2799">
                <a:solidFill>
                  <a:srgbClr val="835F47"/>
                </a:solidFill>
                <a:latin typeface="Linux Biolinum"/>
              </a:rPr>
              <a:t>Annual Revenue</a:t>
            </a:r>
            <a:r>
              <a:rPr lang="en-US" sz="2799">
                <a:solidFill>
                  <a:srgbClr val="835F47"/>
                </a:solidFill>
                <a:latin typeface="Linux Biolinum"/>
              </a:rPr>
              <a:t> in 2022: $0.16 B</a:t>
            </a:r>
          </a:p>
          <a:p>
            <a:pPr algn="ctr">
              <a:lnSpc>
                <a:spcPts val="2799"/>
              </a:lnSpc>
              <a:spcBef>
                <a:spcPct val="0"/>
              </a:spcBef>
            </a:pPr>
          </a:p>
        </p:txBody>
      </p:sp>
      <p:sp>
        <p:nvSpPr>
          <p:cNvPr name="TextBox 34" id="34"/>
          <p:cNvSpPr txBox="true"/>
          <p:nvPr/>
        </p:nvSpPr>
        <p:spPr>
          <a:xfrm rot="0">
            <a:off x="8460237" y="8729124"/>
            <a:ext cx="7178697" cy="375902"/>
          </a:xfrm>
          <a:prstGeom prst="rect">
            <a:avLst/>
          </a:prstGeom>
        </p:spPr>
        <p:txBody>
          <a:bodyPr anchor="t" rtlCol="false" tIns="0" lIns="0" bIns="0" rIns="0">
            <a:spAutoFit/>
          </a:bodyPr>
          <a:lstStyle/>
          <a:p>
            <a:pPr algn="ctr">
              <a:lnSpc>
                <a:spcPts val="2799"/>
              </a:lnSpc>
              <a:spcBef>
                <a:spcPct val="0"/>
              </a:spcBef>
            </a:pPr>
            <a:r>
              <a:rPr lang="en-US" sz="2799">
                <a:solidFill>
                  <a:srgbClr val="835F47"/>
                </a:solidFill>
                <a:latin typeface="Linux Biolinum Bold"/>
              </a:rPr>
              <a:t>11pets - </a:t>
            </a:r>
            <a:r>
              <a:rPr lang="en-US" sz="2799">
                <a:solidFill>
                  <a:srgbClr val="835F47"/>
                </a:solidFill>
                <a:latin typeface="Linux Biolinum"/>
              </a:rPr>
              <a:t>Annual Revenue in 2022: </a:t>
            </a:r>
            <a:r>
              <a:rPr lang="en-US" sz="2799">
                <a:solidFill>
                  <a:srgbClr val="835F47"/>
                </a:solidFill>
                <a:latin typeface="Linux Biolinum"/>
              </a:rPr>
              <a:t>$1.0M - $2.0M</a:t>
            </a:r>
          </a:p>
        </p:txBody>
      </p:sp>
      <p:sp>
        <p:nvSpPr>
          <p:cNvPr name="TextBox 35" id="35"/>
          <p:cNvSpPr txBox="true"/>
          <p:nvPr/>
        </p:nvSpPr>
        <p:spPr>
          <a:xfrm rot="0">
            <a:off x="15868743" y="2816963"/>
            <a:ext cx="2191073" cy="263782"/>
          </a:xfrm>
          <a:prstGeom prst="rect">
            <a:avLst/>
          </a:prstGeom>
        </p:spPr>
        <p:txBody>
          <a:bodyPr anchor="t" rtlCol="false" tIns="0" lIns="0" bIns="0" rIns="0">
            <a:spAutoFit/>
          </a:bodyPr>
          <a:lstStyle/>
          <a:p>
            <a:pPr algn="ctr">
              <a:lnSpc>
                <a:spcPts val="1856"/>
              </a:lnSpc>
            </a:pPr>
            <a:r>
              <a:rPr lang="en-US" sz="2109">
                <a:solidFill>
                  <a:srgbClr val="835F47"/>
                </a:solidFill>
                <a:latin typeface="Linux Biolinum Bold"/>
              </a:rPr>
              <a:t>Tractive</a:t>
            </a:r>
            <a:r>
              <a:rPr lang="en-US" sz="2109">
                <a:solidFill>
                  <a:srgbClr val="835F47"/>
                </a:solidFill>
                <a:latin typeface="Linux Biolinum"/>
              </a:rPr>
              <a:t>- Tracking</a:t>
            </a:r>
          </a:p>
        </p:txBody>
      </p:sp>
      <p:sp>
        <p:nvSpPr>
          <p:cNvPr name="TextBox 36" id="36"/>
          <p:cNvSpPr txBox="true"/>
          <p:nvPr/>
        </p:nvSpPr>
        <p:spPr>
          <a:xfrm rot="0">
            <a:off x="16274410" y="2607238"/>
            <a:ext cx="1977474" cy="218886"/>
          </a:xfrm>
          <a:prstGeom prst="rect">
            <a:avLst/>
          </a:prstGeom>
        </p:spPr>
        <p:txBody>
          <a:bodyPr anchor="t" rtlCol="false" tIns="0" lIns="0" bIns="0" rIns="0">
            <a:spAutoFit/>
          </a:bodyPr>
          <a:lstStyle/>
          <a:p>
            <a:pPr algn="ctr">
              <a:lnSpc>
                <a:spcPts val="1556"/>
              </a:lnSpc>
            </a:pPr>
            <a:r>
              <a:rPr lang="en-US" sz="1769">
                <a:solidFill>
                  <a:srgbClr val="835F47"/>
                </a:solidFill>
                <a:latin typeface="Linux Biolinum Bold"/>
              </a:rPr>
              <a:t>Differentiation:</a:t>
            </a:r>
          </a:p>
        </p:txBody>
      </p:sp>
      <p:sp>
        <p:nvSpPr>
          <p:cNvPr name="TextBox 37" id="37"/>
          <p:cNvSpPr txBox="true"/>
          <p:nvPr/>
        </p:nvSpPr>
        <p:spPr>
          <a:xfrm rot="0">
            <a:off x="15837973" y="5631018"/>
            <a:ext cx="2413911" cy="379306"/>
          </a:xfrm>
          <a:prstGeom prst="rect">
            <a:avLst/>
          </a:prstGeom>
        </p:spPr>
        <p:txBody>
          <a:bodyPr anchor="t" rtlCol="false" tIns="0" lIns="0" bIns="0" rIns="0">
            <a:spAutoFit/>
          </a:bodyPr>
          <a:lstStyle/>
          <a:p>
            <a:pPr algn="ctr">
              <a:lnSpc>
                <a:spcPts val="1407"/>
              </a:lnSpc>
            </a:pPr>
            <a:r>
              <a:rPr lang="en-US" sz="1598">
                <a:solidFill>
                  <a:srgbClr val="835F47"/>
                </a:solidFill>
                <a:latin typeface="Linux Biolinum Bold"/>
              </a:rPr>
              <a:t>Competitive Advantage: </a:t>
            </a:r>
            <a:r>
              <a:rPr lang="en-US" sz="1598">
                <a:solidFill>
                  <a:srgbClr val="835F47"/>
                </a:solidFill>
                <a:latin typeface="Linux Biolinum"/>
              </a:rPr>
              <a:t>Most precise tracking</a:t>
            </a:r>
          </a:p>
        </p:txBody>
      </p:sp>
      <p:sp>
        <p:nvSpPr>
          <p:cNvPr name="TextBox 38" id="38"/>
          <p:cNvSpPr txBox="true"/>
          <p:nvPr/>
        </p:nvSpPr>
        <p:spPr>
          <a:xfrm rot="0">
            <a:off x="8490887" y="8325348"/>
            <a:ext cx="6097642" cy="375920"/>
          </a:xfrm>
          <a:prstGeom prst="rect">
            <a:avLst/>
          </a:prstGeom>
        </p:spPr>
        <p:txBody>
          <a:bodyPr anchor="t" rtlCol="false" tIns="0" lIns="0" bIns="0" rIns="0">
            <a:spAutoFit/>
          </a:bodyPr>
          <a:lstStyle/>
          <a:p>
            <a:pPr algn="ctr">
              <a:lnSpc>
                <a:spcPts val="2799"/>
              </a:lnSpc>
              <a:spcBef>
                <a:spcPct val="0"/>
              </a:spcBef>
            </a:pPr>
            <a:r>
              <a:rPr lang="en-US" sz="2799">
                <a:solidFill>
                  <a:srgbClr val="835F47"/>
                </a:solidFill>
                <a:latin typeface="Linux Biolinum Bold"/>
              </a:rPr>
              <a:t>Tractive- </a:t>
            </a:r>
            <a:r>
              <a:rPr lang="en-US" sz="2799">
                <a:solidFill>
                  <a:srgbClr val="835F47"/>
                </a:solidFill>
                <a:latin typeface="Linux Biolinum"/>
              </a:rPr>
              <a:t>Annual Revenue in 2022: </a:t>
            </a:r>
            <a:r>
              <a:rPr lang="en-US" sz="2799">
                <a:solidFill>
                  <a:srgbClr val="835F47"/>
                </a:solidFill>
                <a:latin typeface="Linux Biolinum"/>
              </a:rPr>
              <a:t>$36M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532824" y="1238731"/>
            <a:ext cx="2767011" cy="2726764"/>
          </a:xfrm>
          <a:custGeom>
            <a:avLst/>
            <a:gdLst/>
            <a:ahLst/>
            <a:cxnLst/>
            <a:rect r="r" b="b" t="t" l="l"/>
            <a:pathLst>
              <a:path h="2726764" w="2767011">
                <a:moveTo>
                  <a:pt x="0" y="0"/>
                </a:moveTo>
                <a:lnTo>
                  <a:pt x="2767011" y="0"/>
                </a:lnTo>
                <a:lnTo>
                  <a:pt x="2767011" y="2726764"/>
                </a:lnTo>
                <a:lnTo>
                  <a:pt x="0" y="2726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020414" y="1028700"/>
            <a:ext cx="1238886" cy="1192839"/>
            <a:chOff x="0" y="0"/>
            <a:chExt cx="1651848" cy="1590452"/>
          </a:xfrm>
        </p:grpSpPr>
        <p:sp>
          <p:nvSpPr>
            <p:cNvPr name="Freeform 4" id="4"/>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6" id="6"/>
          <p:cNvSpPr/>
          <p:nvPr/>
        </p:nvSpPr>
        <p:spPr>
          <a:xfrm flipH="false" flipV="false" rot="0">
            <a:off x="16120443" y="1102703"/>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6"/>
            <a:stretch>
              <a:fillRect l="0" t="0" r="0" b="0"/>
            </a:stretch>
          </a:blipFill>
        </p:spPr>
      </p:sp>
      <p:grpSp>
        <p:nvGrpSpPr>
          <p:cNvPr name="Group 7" id="7"/>
          <p:cNvGrpSpPr/>
          <p:nvPr/>
        </p:nvGrpSpPr>
        <p:grpSpPr>
          <a:xfrm rot="0">
            <a:off x="10650082" y="6470406"/>
            <a:ext cx="503139" cy="216144"/>
            <a:chOff x="0" y="0"/>
            <a:chExt cx="132514" cy="56927"/>
          </a:xfrm>
        </p:grpSpPr>
        <p:sp>
          <p:nvSpPr>
            <p:cNvPr name="Freeform 8" id="8"/>
            <p:cNvSpPr/>
            <p:nvPr/>
          </p:nvSpPr>
          <p:spPr>
            <a:xfrm flipH="false" flipV="false" rot="0">
              <a:off x="0" y="0"/>
              <a:ext cx="132514" cy="56927"/>
            </a:xfrm>
            <a:custGeom>
              <a:avLst/>
              <a:gdLst/>
              <a:ahLst/>
              <a:cxnLst/>
              <a:rect r="r" b="b" t="t" l="l"/>
              <a:pathLst>
                <a:path h="56927" w="132514">
                  <a:moveTo>
                    <a:pt x="0" y="0"/>
                  </a:moveTo>
                  <a:lnTo>
                    <a:pt x="132514" y="0"/>
                  </a:lnTo>
                  <a:lnTo>
                    <a:pt x="132514" y="56927"/>
                  </a:lnTo>
                  <a:lnTo>
                    <a:pt x="0" y="56927"/>
                  </a:lnTo>
                  <a:close/>
                </a:path>
              </a:pathLst>
            </a:custGeom>
            <a:solidFill>
              <a:srgbClr val="FFFFFF"/>
            </a:solidFill>
          </p:spPr>
        </p:sp>
        <p:sp>
          <p:nvSpPr>
            <p:cNvPr name="TextBox 9" id="9"/>
            <p:cNvSpPr txBox="true"/>
            <p:nvPr/>
          </p:nvSpPr>
          <p:spPr>
            <a:xfrm>
              <a:off x="0" y="47625"/>
              <a:ext cx="132514" cy="9302"/>
            </a:xfrm>
            <a:prstGeom prst="rect">
              <a:avLst/>
            </a:prstGeom>
          </p:spPr>
          <p:txBody>
            <a:bodyPr anchor="ctr" rtlCol="false" tIns="50800" lIns="50800" bIns="50800" rIns="50800"/>
            <a:lstStyle/>
            <a:p>
              <a:pPr algn="ctr">
                <a:lnSpc>
                  <a:spcPts val="2499"/>
                </a:lnSpc>
              </a:pPr>
            </a:p>
          </p:txBody>
        </p:sp>
      </p:grpSp>
      <p:sp>
        <p:nvSpPr>
          <p:cNvPr name="Freeform 10" id="10"/>
          <p:cNvSpPr/>
          <p:nvPr/>
        </p:nvSpPr>
        <p:spPr>
          <a:xfrm flipH="false" flipV="false" rot="0">
            <a:off x="9610171" y="2749720"/>
            <a:ext cx="6837593" cy="5765030"/>
          </a:xfrm>
          <a:custGeom>
            <a:avLst/>
            <a:gdLst/>
            <a:ahLst/>
            <a:cxnLst/>
            <a:rect r="r" b="b" t="t" l="l"/>
            <a:pathLst>
              <a:path h="5765030" w="6837593">
                <a:moveTo>
                  <a:pt x="0" y="0"/>
                </a:moveTo>
                <a:lnTo>
                  <a:pt x="6837593" y="0"/>
                </a:lnTo>
                <a:lnTo>
                  <a:pt x="6837593" y="5765030"/>
                </a:lnTo>
                <a:lnTo>
                  <a:pt x="0" y="5765030"/>
                </a:lnTo>
                <a:lnTo>
                  <a:pt x="0" y="0"/>
                </a:lnTo>
                <a:close/>
              </a:path>
            </a:pathLst>
          </a:custGeom>
          <a:blipFill>
            <a:blip r:embed="rId7"/>
            <a:stretch>
              <a:fillRect l="-172246" t="-47565" r="-141364" b="-128375"/>
            </a:stretch>
          </a:blipFill>
        </p:spPr>
      </p:sp>
      <p:sp>
        <p:nvSpPr>
          <p:cNvPr name="Freeform 11" id="11"/>
          <p:cNvSpPr/>
          <p:nvPr/>
        </p:nvSpPr>
        <p:spPr>
          <a:xfrm flipH="false" flipV="false" rot="0">
            <a:off x="1916330" y="2749720"/>
            <a:ext cx="6780461" cy="5765030"/>
          </a:xfrm>
          <a:custGeom>
            <a:avLst/>
            <a:gdLst/>
            <a:ahLst/>
            <a:cxnLst/>
            <a:rect r="r" b="b" t="t" l="l"/>
            <a:pathLst>
              <a:path h="5765030" w="6780461">
                <a:moveTo>
                  <a:pt x="0" y="0"/>
                </a:moveTo>
                <a:lnTo>
                  <a:pt x="6780461" y="0"/>
                </a:lnTo>
                <a:lnTo>
                  <a:pt x="6780461" y="5765030"/>
                </a:lnTo>
                <a:lnTo>
                  <a:pt x="0" y="5765030"/>
                </a:lnTo>
                <a:lnTo>
                  <a:pt x="0" y="0"/>
                </a:lnTo>
                <a:close/>
              </a:path>
            </a:pathLst>
          </a:custGeom>
          <a:blipFill>
            <a:blip r:embed="rId8"/>
            <a:stretch>
              <a:fillRect l="-169267" t="-45916" r="-138349" b="-123753"/>
            </a:stretch>
          </a:blipFill>
        </p:spPr>
      </p:sp>
      <p:grpSp>
        <p:nvGrpSpPr>
          <p:cNvPr name="Group 12" id="12"/>
          <p:cNvGrpSpPr/>
          <p:nvPr/>
        </p:nvGrpSpPr>
        <p:grpSpPr>
          <a:xfrm rot="0">
            <a:off x="6393728" y="468182"/>
            <a:ext cx="5500544" cy="2133931"/>
            <a:chOff x="0" y="0"/>
            <a:chExt cx="7334059" cy="2845242"/>
          </a:xfrm>
        </p:grpSpPr>
        <p:sp>
          <p:nvSpPr>
            <p:cNvPr name="TextBox 13" id="13"/>
            <p:cNvSpPr txBox="true"/>
            <p:nvPr/>
          </p:nvSpPr>
          <p:spPr>
            <a:xfrm rot="0">
              <a:off x="0" y="161925"/>
              <a:ext cx="7334059" cy="1660662"/>
            </a:xfrm>
            <a:prstGeom prst="rect">
              <a:avLst/>
            </a:prstGeom>
          </p:spPr>
          <p:txBody>
            <a:bodyPr anchor="t" rtlCol="false" tIns="0" lIns="0" bIns="0" rIns="0">
              <a:spAutoFit/>
            </a:bodyPr>
            <a:lstStyle/>
            <a:p>
              <a:pPr>
                <a:lnSpc>
                  <a:spcPts val="9000"/>
                </a:lnSpc>
              </a:pPr>
              <a:r>
                <a:rPr lang="en-US" sz="9000">
                  <a:solidFill>
                    <a:srgbClr val="91612F"/>
                  </a:solidFill>
                  <a:latin typeface="Linux Biolinum"/>
                </a:rPr>
                <a:t>Positioning</a:t>
              </a:r>
            </a:p>
          </p:txBody>
        </p:sp>
        <p:sp>
          <p:nvSpPr>
            <p:cNvPr name="TextBox 14" id="14"/>
            <p:cNvSpPr txBox="true"/>
            <p:nvPr/>
          </p:nvSpPr>
          <p:spPr>
            <a:xfrm rot="0">
              <a:off x="0" y="2175480"/>
              <a:ext cx="7334059" cy="669762"/>
            </a:xfrm>
            <a:prstGeom prst="rect">
              <a:avLst/>
            </a:prstGeom>
          </p:spPr>
          <p:txBody>
            <a:bodyPr anchor="t" rtlCol="false" tIns="0" lIns="0" bIns="0" rIns="0">
              <a:spAutoFit/>
            </a:bodyPr>
            <a:lstStyle/>
            <a:p>
              <a:pPr>
                <a:lnSpc>
                  <a:spcPts val="4200"/>
                </a:lnSpc>
              </a:pPr>
            </a:p>
          </p:txBody>
        </p:sp>
      </p:grpSp>
      <p:sp>
        <p:nvSpPr>
          <p:cNvPr name="TextBox 15" id="15"/>
          <p:cNvSpPr txBox="true"/>
          <p:nvPr/>
        </p:nvSpPr>
        <p:spPr>
          <a:xfrm rot="0">
            <a:off x="2220218" y="8576632"/>
            <a:ext cx="5644356" cy="681668"/>
          </a:xfrm>
          <a:prstGeom prst="rect">
            <a:avLst/>
          </a:prstGeom>
        </p:spPr>
        <p:txBody>
          <a:bodyPr anchor="t" rtlCol="false" tIns="0" lIns="0" bIns="0" rIns="0">
            <a:spAutoFit/>
          </a:bodyPr>
          <a:lstStyle/>
          <a:p>
            <a:pPr algn="ctr">
              <a:lnSpc>
                <a:spcPts val="5477"/>
              </a:lnSpc>
            </a:pPr>
            <a:r>
              <a:rPr lang="en-US" sz="3912">
                <a:solidFill>
                  <a:srgbClr val="000000"/>
                </a:solidFill>
                <a:latin typeface="Arapey"/>
              </a:rPr>
              <a:t>TRACKING DEVICES</a:t>
            </a:r>
          </a:p>
        </p:txBody>
      </p:sp>
      <p:sp>
        <p:nvSpPr>
          <p:cNvPr name="TextBox 16" id="16"/>
          <p:cNvSpPr txBox="true"/>
          <p:nvPr/>
        </p:nvSpPr>
        <p:spPr>
          <a:xfrm rot="0">
            <a:off x="10282481" y="8576632"/>
            <a:ext cx="5644356" cy="681668"/>
          </a:xfrm>
          <a:prstGeom prst="rect">
            <a:avLst/>
          </a:prstGeom>
        </p:spPr>
        <p:txBody>
          <a:bodyPr anchor="t" rtlCol="false" tIns="0" lIns="0" bIns="0" rIns="0">
            <a:spAutoFit/>
          </a:bodyPr>
          <a:lstStyle/>
          <a:p>
            <a:pPr algn="ctr">
              <a:lnSpc>
                <a:spcPts val="5477"/>
              </a:lnSpc>
            </a:pPr>
            <a:r>
              <a:rPr lang="en-US" sz="3912">
                <a:solidFill>
                  <a:srgbClr val="000000"/>
                </a:solidFill>
                <a:latin typeface="Arapey"/>
              </a:rPr>
              <a:t>TOTAL SERVICES VALUE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64090" y="1546897"/>
            <a:ext cx="8584972" cy="1069681"/>
            <a:chOff x="0" y="0"/>
            <a:chExt cx="1818987" cy="226644"/>
          </a:xfrm>
        </p:grpSpPr>
        <p:sp>
          <p:nvSpPr>
            <p:cNvPr name="Freeform 7" id="7"/>
            <p:cNvSpPr/>
            <p:nvPr/>
          </p:nvSpPr>
          <p:spPr>
            <a:xfrm flipH="false" flipV="false" rot="0">
              <a:off x="0" y="0"/>
              <a:ext cx="1818987" cy="226644"/>
            </a:xfrm>
            <a:custGeom>
              <a:avLst/>
              <a:gdLst/>
              <a:ahLst/>
              <a:cxnLst/>
              <a:rect r="r" b="b" t="t" l="l"/>
              <a:pathLst>
                <a:path h="226644" w="1818987">
                  <a:moveTo>
                    <a:pt x="0" y="0"/>
                  </a:moveTo>
                  <a:lnTo>
                    <a:pt x="1818987" y="0"/>
                  </a:lnTo>
                  <a:lnTo>
                    <a:pt x="1818987" y="226644"/>
                  </a:lnTo>
                  <a:lnTo>
                    <a:pt x="0" y="226644"/>
                  </a:lnTo>
                  <a:close/>
                </a:path>
              </a:pathLst>
            </a:custGeom>
            <a:solidFill>
              <a:srgbClr val="D4813E"/>
            </a:solidFill>
            <a:ln w="38100" cap="sq">
              <a:solidFill>
                <a:srgbClr val="FFFFFF"/>
              </a:solidFill>
              <a:prstDash val="solid"/>
              <a:miter/>
            </a:ln>
          </p:spPr>
        </p:sp>
        <p:sp>
          <p:nvSpPr>
            <p:cNvPr name="TextBox 8" id="8"/>
            <p:cNvSpPr txBox="true"/>
            <p:nvPr/>
          </p:nvSpPr>
          <p:spPr>
            <a:xfrm>
              <a:off x="0" y="-28575"/>
              <a:ext cx="18189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9" id="9"/>
          <p:cNvSpPr/>
          <p:nvPr/>
        </p:nvSpPr>
        <p:spPr>
          <a:xfrm flipH="false" flipV="false" rot="0">
            <a:off x="5934544" y="2431385"/>
            <a:ext cx="3025166" cy="3025166"/>
          </a:xfrm>
          <a:custGeom>
            <a:avLst/>
            <a:gdLst/>
            <a:ahLst/>
            <a:cxnLst/>
            <a:rect r="r" b="b" t="t" l="l"/>
            <a:pathLst>
              <a:path h="3025166" w="3025166">
                <a:moveTo>
                  <a:pt x="0" y="0"/>
                </a:moveTo>
                <a:lnTo>
                  <a:pt x="3025166" y="0"/>
                </a:lnTo>
                <a:lnTo>
                  <a:pt x="3025166" y="3025166"/>
                </a:lnTo>
                <a:lnTo>
                  <a:pt x="0" y="302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64090" y="8686880"/>
            <a:ext cx="8584972" cy="1069681"/>
            <a:chOff x="0" y="0"/>
            <a:chExt cx="1818987" cy="226644"/>
          </a:xfrm>
        </p:grpSpPr>
        <p:sp>
          <p:nvSpPr>
            <p:cNvPr name="Freeform 11" id="11"/>
            <p:cNvSpPr/>
            <p:nvPr/>
          </p:nvSpPr>
          <p:spPr>
            <a:xfrm flipH="false" flipV="false" rot="0">
              <a:off x="0" y="0"/>
              <a:ext cx="1818987" cy="226644"/>
            </a:xfrm>
            <a:custGeom>
              <a:avLst/>
              <a:gdLst/>
              <a:ahLst/>
              <a:cxnLst/>
              <a:rect r="r" b="b" t="t" l="l"/>
              <a:pathLst>
                <a:path h="226644" w="1818987">
                  <a:moveTo>
                    <a:pt x="0" y="0"/>
                  </a:moveTo>
                  <a:lnTo>
                    <a:pt x="1818987" y="0"/>
                  </a:lnTo>
                  <a:lnTo>
                    <a:pt x="1818987" y="226644"/>
                  </a:lnTo>
                  <a:lnTo>
                    <a:pt x="0" y="226644"/>
                  </a:lnTo>
                  <a:close/>
                </a:path>
              </a:pathLst>
            </a:custGeom>
            <a:solidFill>
              <a:srgbClr val="CCA995"/>
            </a:solidFill>
            <a:ln w="38100" cap="sq">
              <a:solidFill>
                <a:srgbClr val="FFFFFF"/>
              </a:solidFill>
              <a:prstDash val="solid"/>
              <a:miter/>
            </a:ln>
          </p:spPr>
        </p:sp>
        <p:sp>
          <p:nvSpPr>
            <p:cNvPr name="TextBox 12" id="12"/>
            <p:cNvSpPr txBox="true"/>
            <p:nvPr/>
          </p:nvSpPr>
          <p:spPr>
            <a:xfrm>
              <a:off x="0" y="-28575"/>
              <a:ext cx="1818987" cy="255219"/>
            </a:xfrm>
            <a:prstGeom prst="rect">
              <a:avLst/>
            </a:prstGeom>
          </p:spPr>
          <p:txBody>
            <a:bodyPr anchor="ctr" rtlCol="false" tIns="50800" lIns="50800" bIns="50800" rIns="50800"/>
            <a:lstStyle/>
            <a:p>
              <a:pPr algn="ctr">
                <a:lnSpc>
                  <a:spcPts val="1960"/>
                </a:lnSpc>
                <a:spcBef>
                  <a:spcPct val="0"/>
                </a:spcBef>
              </a:pPr>
            </a:p>
          </p:txBody>
        </p:sp>
      </p:grpSp>
      <p:sp>
        <p:nvSpPr>
          <p:cNvPr name="TextBox 13" id="13"/>
          <p:cNvSpPr txBox="true"/>
          <p:nvPr/>
        </p:nvSpPr>
        <p:spPr>
          <a:xfrm rot="0">
            <a:off x="12065697" y="2142912"/>
            <a:ext cx="3415174" cy="498344"/>
          </a:xfrm>
          <a:prstGeom prst="rect">
            <a:avLst/>
          </a:prstGeom>
        </p:spPr>
        <p:txBody>
          <a:bodyPr anchor="t" rtlCol="false" tIns="0" lIns="0" bIns="0" rIns="0">
            <a:spAutoFit/>
          </a:bodyPr>
          <a:lstStyle/>
          <a:p>
            <a:pPr algn="r">
              <a:lnSpc>
                <a:spcPts val="4127"/>
              </a:lnSpc>
            </a:pPr>
            <a:r>
              <a:rPr lang="en-US" sz="2948" spc="53">
                <a:solidFill>
                  <a:srgbClr val="FFFFFF"/>
                </a:solidFill>
                <a:latin typeface="Muli Black"/>
              </a:rPr>
              <a:t>Debilidades</a:t>
            </a:r>
          </a:p>
        </p:txBody>
      </p:sp>
      <p:grpSp>
        <p:nvGrpSpPr>
          <p:cNvPr name="Group 14" id="14"/>
          <p:cNvGrpSpPr/>
          <p:nvPr/>
        </p:nvGrpSpPr>
        <p:grpSpPr>
          <a:xfrm rot="0">
            <a:off x="9220430" y="1546897"/>
            <a:ext cx="8585446" cy="1069681"/>
            <a:chOff x="0" y="0"/>
            <a:chExt cx="1819087" cy="226644"/>
          </a:xfrm>
        </p:grpSpPr>
        <p:sp>
          <p:nvSpPr>
            <p:cNvPr name="Freeform 15" id="15"/>
            <p:cNvSpPr/>
            <p:nvPr/>
          </p:nvSpPr>
          <p:spPr>
            <a:xfrm flipH="false" flipV="false" rot="0">
              <a:off x="0" y="0"/>
              <a:ext cx="1819087" cy="226644"/>
            </a:xfrm>
            <a:custGeom>
              <a:avLst/>
              <a:gdLst/>
              <a:ahLst/>
              <a:cxnLst/>
              <a:rect r="r" b="b" t="t" l="l"/>
              <a:pathLst>
                <a:path h="226644" w="1819087">
                  <a:moveTo>
                    <a:pt x="0" y="0"/>
                  </a:moveTo>
                  <a:lnTo>
                    <a:pt x="1819087" y="0"/>
                  </a:lnTo>
                  <a:lnTo>
                    <a:pt x="1819087" y="226644"/>
                  </a:lnTo>
                  <a:lnTo>
                    <a:pt x="0" y="226644"/>
                  </a:lnTo>
                  <a:close/>
                </a:path>
              </a:pathLst>
            </a:custGeom>
            <a:solidFill>
              <a:srgbClr val="835F47"/>
            </a:solidFill>
            <a:ln w="38100" cap="sq">
              <a:solidFill>
                <a:srgbClr val="FFFFFF"/>
              </a:solidFill>
              <a:prstDash val="solid"/>
              <a:miter/>
            </a:ln>
          </p:spPr>
        </p:sp>
        <p:sp>
          <p:nvSpPr>
            <p:cNvPr name="TextBox 16" id="16"/>
            <p:cNvSpPr txBox="true"/>
            <p:nvPr/>
          </p:nvSpPr>
          <p:spPr>
            <a:xfrm>
              <a:off x="0" y="-28575"/>
              <a:ext cx="18190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17" id="17"/>
          <p:cNvSpPr/>
          <p:nvPr/>
        </p:nvSpPr>
        <p:spPr>
          <a:xfrm flipH="true" flipV="false" rot="0">
            <a:off x="9276482" y="2464685"/>
            <a:ext cx="3025166" cy="3025166"/>
          </a:xfrm>
          <a:custGeom>
            <a:avLst/>
            <a:gdLst/>
            <a:ahLst/>
            <a:cxnLst/>
            <a:rect r="r" b="b" t="t" l="l"/>
            <a:pathLst>
              <a:path h="3025166" w="3025166">
                <a:moveTo>
                  <a:pt x="3025167" y="0"/>
                </a:moveTo>
                <a:lnTo>
                  <a:pt x="0" y="0"/>
                </a:lnTo>
                <a:lnTo>
                  <a:pt x="0" y="3025166"/>
                </a:lnTo>
                <a:lnTo>
                  <a:pt x="3025167" y="3025166"/>
                </a:lnTo>
                <a:lnTo>
                  <a:pt x="30251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9220430" y="8703530"/>
            <a:ext cx="8585446" cy="1069681"/>
            <a:chOff x="0" y="0"/>
            <a:chExt cx="1819087" cy="226644"/>
          </a:xfrm>
        </p:grpSpPr>
        <p:sp>
          <p:nvSpPr>
            <p:cNvPr name="Freeform 19" id="19"/>
            <p:cNvSpPr/>
            <p:nvPr/>
          </p:nvSpPr>
          <p:spPr>
            <a:xfrm flipH="false" flipV="false" rot="0">
              <a:off x="0" y="0"/>
              <a:ext cx="1819087" cy="226644"/>
            </a:xfrm>
            <a:custGeom>
              <a:avLst/>
              <a:gdLst/>
              <a:ahLst/>
              <a:cxnLst/>
              <a:rect r="r" b="b" t="t" l="l"/>
              <a:pathLst>
                <a:path h="226644" w="1819087">
                  <a:moveTo>
                    <a:pt x="0" y="0"/>
                  </a:moveTo>
                  <a:lnTo>
                    <a:pt x="1819087" y="0"/>
                  </a:lnTo>
                  <a:lnTo>
                    <a:pt x="1819087" y="226644"/>
                  </a:lnTo>
                  <a:lnTo>
                    <a:pt x="0" y="226644"/>
                  </a:lnTo>
                  <a:close/>
                </a:path>
              </a:pathLst>
            </a:custGeom>
            <a:solidFill>
              <a:srgbClr val="F4C01E"/>
            </a:solidFill>
            <a:ln w="38100" cap="sq">
              <a:solidFill>
                <a:srgbClr val="FFFFFF"/>
              </a:solidFill>
              <a:prstDash val="solid"/>
              <a:miter/>
            </a:ln>
          </p:spPr>
        </p:sp>
        <p:sp>
          <p:nvSpPr>
            <p:cNvPr name="TextBox 20" id="20"/>
            <p:cNvSpPr txBox="true"/>
            <p:nvPr/>
          </p:nvSpPr>
          <p:spPr>
            <a:xfrm>
              <a:off x="0" y="-28575"/>
              <a:ext cx="18190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21" id="21"/>
          <p:cNvSpPr/>
          <p:nvPr/>
        </p:nvSpPr>
        <p:spPr>
          <a:xfrm flipH="true" flipV="true" rot="0">
            <a:off x="9293132" y="5764413"/>
            <a:ext cx="3025166" cy="3025166"/>
          </a:xfrm>
          <a:custGeom>
            <a:avLst/>
            <a:gdLst/>
            <a:ahLst/>
            <a:cxnLst/>
            <a:rect r="r" b="b" t="t" l="l"/>
            <a:pathLst>
              <a:path h="3025166" w="3025166">
                <a:moveTo>
                  <a:pt x="3025166" y="3025166"/>
                </a:moveTo>
                <a:lnTo>
                  <a:pt x="0" y="3025166"/>
                </a:lnTo>
                <a:lnTo>
                  <a:pt x="0" y="0"/>
                </a:lnTo>
                <a:lnTo>
                  <a:pt x="3025166" y="0"/>
                </a:lnTo>
                <a:lnTo>
                  <a:pt x="3025166" y="302516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true" rot="0">
            <a:off x="5934544" y="5780308"/>
            <a:ext cx="3025166" cy="3025166"/>
          </a:xfrm>
          <a:custGeom>
            <a:avLst/>
            <a:gdLst/>
            <a:ahLst/>
            <a:cxnLst/>
            <a:rect r="r" b="b" t="t" l="l"/>
            <a:pathLst>
              <a:path h="3025166" w="3025166">
                <a:moveTo>
                  <a:pt x="0" y="3025166"/>
                </a:moveTo>
                <a:lnTo>
                  <a:pt x="3025166" y="3025166"/>
                </a:lnTo>
                <a:lnTo>
                  <a:pt x="3025166" y="0"/>
                </a:lnTo>
                <a:lnTo>
                  <a:pt x="0" y="0"/>
                </a:lnTo>
                <a:lnTo>
                  <a:pt x="0" y="3025166"/>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0">
            <a:off x="7216682" y="3700366"/>
            <a:ext cx="3836128" cy="383612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5DD"/>
            </a:solidFill>
            <a:ln w="76200" cap="sq">
              <a:solidFill>
                <a:srgbClr val="FFFFFF"/>
              </a:solidFill>
              <a:prstDash val="solid"/>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26" id="26"/>
          <p:cNvSpPr txBox="true"/>
          <p:nvPr/>
        </p:nvSpPr>
        <p:spPr>
          <a:xfrm rot="0">
            <a:off x="2168086" y="8996985"/>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NEW COMPETITORS</a:t>
            </a:r>
          </a:p>
        </p:txBody>
      </p:sp>
      <p:sp>
        <p:nvSpPr>
          <p:cNvPr name="TextBox 27" id="27"/>
          <p:cNvSpPr txBox="true"/>
          <p:nvPr/>
        </p:nvSpPr>
        <p:spPr>
          <a:xfrm rot="0">
            <a:off x="11184793" y="1857002"/>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SUPPLIERS</a:t>
            </a:r>
          </a:p>
        </p:txBody>
      </p:sp>
      <p:sp>
        <p:nvSpPr>
          <p:cNvPr name="TextBox 28" id="28"/>
          <p:cNvSpPr txBox="true"/>
          <p:nvPr/>
        </p:nvSpPr>
        <p:spPr>
          <a:xfrm rot="0">
            <a:off x="2168086" y="1857002"/>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CUSTOMERS</a:t>
            </a:r>
          </a:p>
        </p:txBody>
      </p:sp>
      <p:sp>
        <p:nvSpPr>
          <p:cNvPr name="TextBox 29" id="29"/>
          <p:cNvSpPr txBox="true"/>
          <p:nvPr/>
        </p:nvSpPr>
        <p:spPr>
          <a:xfrm rot="0">
            <a:off x="7746202" y="4217493"/>
            <a:ext cx="2743056" cy="362040"/>
          </a:xfrm>
          <a:prstGeom prst="rect">
            <a:avLst/>
          </a:prstGeom>
        </p:spPr>
        <p:txBody>
          <a:bodyPr anchor="t" rtlCol="false" tIns="0" lIns="0" bIns="0" rIns="0">
            <a:spAutoFit/>
          </a:bodyPr>
          <a:lstStyle/>
          <a:p>
            <a:pPr algn="ctr">
              <a:lnSpc>
                <a:spcPts val="2710"/>
              </a:lnSpc>
            </a:pPr>
            <a:r>
              <a:rPr lang="en-US" sz="2509" spc="45">
                <a:solidFill>
                  <a:srgbClr val="000000"/>
                </a:solidFill>
                <a:latin typeface="Linux Biolinum Bold"/>
              </a:rPr>
              <a:t>COMPETITORS</a:t>
            </a:r>
          </a:p>
        </p:txBody>
      </p:sp>
      <p:sp>
        <p:nvSpPr>
          <p:cNvPr name="TextBox 30" id="30"/>
          <p:cNvSpPr txBox="true"/>
          <p:nvPr/>
        </p:nvSpPr>
        <p:spPr>
          <a:xfrm rot="0">
            <a:off x="11184793" y="9033564"/>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SUBSTITUTES</a:t>
            </a:r>
          </a:p>
        </p:txBody>
      </p:sp>
      <p:sp>
        <p:nvSpPr>
          <p:cNvPr name="TextBox 31" id="31"/>
          <p:cNvSpPr txBox="true"/>
          <p:nvPr/>
        </p:nvSpPr>
        <p:spPr>
          <a:xfrm rot="0">
            <a:off x="464090" y="6345031"/>
            <a:ext cx="6316367" cy="1476213"/>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Easy entry to the market</a:t>
            </a:r>
          </a:p>
          <a:p>
            <a:pPr marL="690881" indent="-345440" lvl="1">
              <a:lnSpc>
                <a:spcPts val="3840"/>
              </a:lnSpc>
              <a:buFont typeface="Arial"/>
              <a:buChar char="•"/>
            </a:pPr>
            <a:r>
              <a:rPr lang="en-US" sz="3200">
                <a:solidFill>
                  <a:srgbClr val="15253D"/>
                </a:solidFill>
                <a:latin typeface="Linux Biolinum"/>
              </a:rPr>
              <a:t>Low investment</a:t>
            </a:r>
          </a:p>
          <a:p>
            <a:pPr marL="690881" indent="-345440" lvl="1">
              <a:lnSpc>
                <a:spcPts val="3840"/>
              </a:lnSpc>
              <a:buFont typeface="Arial"/>
              <a:buChar char="•"/>
            </a:pPr>
            <a:r>
              <a:rPr lang="en-US" sz="3200">
                <a:solidFill>
                  <a:srgbClr val="15253D"/>
                </a:solidFill>
                <a:latin typeface="Linux Biolinum"/>
              </a:rPr>
              <a:t>Established competitors</a:t>
            </a:r>
          </a:p>
        </p:txBody>
      </p:sp>
      <p:sp>
        <p:nvSpPr>
          <p:cNvPr name="TextBox 32" id="32"/>
          <p:cNvSpPr txBox="true"/>
          <p:nvPr/>
        </p:nvSpPr>
        <p:spPr>
          <a:xfrm rot="0">
            <a:off x="464090" y="2722231"/>
            <a:ext cx="6159924" cy="293337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Growing market: 29 million pets in Spain</a:t>
            </a:r>
          </a:p>
          <a:p>
            <a:pPr marL="690881" indent="-345440" lvl="1">
              <a:lnSpc>
                <a:spcPts val="3840"/>
              </a:lnSpc>
              <a:buFont typeface="Arial"/>
              <a:buChar char="•"/>
            </a:pPr>
            <a:r>
              <a:rPr lang="en-US" sz="3200">
                <a:solidFill>
                  <a:srgbClr val="15253D"/>
                </a:solidFill>
                <a:latin typeface="Linux Biolinum"/>
              </a:rPr>
              <a:t>Most are not informed about these tools</a:t>
            </a:r>
          </a:p>
          <a:p>
            <a:pPr marL="690881" indent="-345440" lvl="1">
              <a:lnSpc>
                <a:spcPts val="3840"/>
              </a:lnSpc>
              <a:buFont typeface="Arial"/>
              <a:buChar char="•"/>
            </a:pPr>
            <a:r>
              <a:rPr lang="en-US" sz="3200">
                <a:solidFill>
                  <a:srgbClr val="15253D"/>
                </a:solidFill>
                <a:latin typeface="Linux Biolinum"/>
              </a:rPr>
              <a:t>Easy to switch apps.</a:t>
            </a:r>
          </a:p>
          <a:p>
            <a:pPr>
              <a:lnSpc>
                <a:spcPts val="3840"/>
              </a:lnSpc>
            </a:pPr>
          </a:p>
        </p:txBody>
      </p:sp>
      <p:sp>
        <p:nvSpPr>
          <p:cNvPr name="TextBox 33" id="33"/>
          <p:cNvSpPr txBox="true"/>
          <p:nvPr/>
        </p:nvSpPr>
        <p:spPr>
          <a:xfrm rot="0">
            <a:off x="12318298" y="3450812"/>
            <a:ext cx="5385412" cy="1476213"/>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High amount of suppliers</a:t>
            </a:r>
          </a:p>
          <a:p>
            <a:pPr marL="690881" indent="-345440" lvl="1">
              <a:lnSpc>
                <a:spcPts val="3840"/>
              </a:lnSpc>
              <a:buFont typeface="Arial"/>
              <a:buChar char="•"/>
            </a:pPr>
            <a:r>
              <a:rPr lang="en-US" sz="3200">
                <a:solidFill>
                  <a:srgbClr val="15253D"/>
                </a:solidFill>
                <a:latin typeface="Linux Biolinum"/>
              </a:rPr>
              <a:t>Easy change of suppliers </a:t>
            </a:r>
          </a:p>
          <a:p>
            <a:pPr>
              <a:lnSpc>
                <a:spcPts val="3840"/>
              </a:lnSpc>
            </a:pPr>
          </a:p>
        </p:txBody>
      </p:sp>
      <p:sp>
        <p:nvSpPr>
          <p:cNvPr name="TextBox 34" id="34"/>
          <p:cNvSpPr txBox="true"/>
          <p:nvPr/>
        </p:nvSpPr>
        <p:spPr>
          <a:xfrm rot="0">
            <a:off x="12351598" y="6587891"/>
            <a:ext cx="4907702" cy="990492"/>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Replacable features</a:t>
            </a:r>
          </a:p>
          <a:p>
            <a:pPr marL="690881" indent="-345440" lvl="1">
              <a:lnSpc>
                <a:spcPts val="3840"/>
              </a:lnSpc>
              <a:buFont typeface="Arial"/>
              <a:buChar char="•"/>
            </a:pPr>
            <a:r>
              <a:rPr lang="en-US" sz="3200">
                <a:solidFill>
                  <a:srgbClr val="15253D"/>
                </a:solidFill>
                <a:latin typeface="Linux Biolinum"/>
              </a:rPr>
              <a:t>Unique as a whole</a:t>
            </a:r>
          </a:p>
        </p:txBody>
      </p:sp>
      <p:sp>
        <p:nvSpPr>
          <p:cNvPr name="TextBox 35" id="35"/>
          <p:cNvSpPr txBox="true"/>
          <p:nvPr/>
        </p:nvSpPr>
        <p:spPr>
          <a:xfrm rot="0">
            <a:off x="0" y="133369"/>
            <a:ext cx="18288000"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 analysis:</a:t>
            </a:r>
          </a:p>
        </p:txBody>
      </p:sp>
      <p:sp>
        <p:nvSpPr>
          <p:cNvPr name="TextBox 36" id="36"/>
          <p:cNvSpPr txBox="true"/>
          <p:nvPr/>
        </p:nvSpPr>
        <p:spPr>
          <a:xfrm rot="0">
            <a:off x="7534241" y="4889814"/>
            <a:ext cx="3166977" cy="1495281"/>
          </a:xfrm>
          <a:prstGeom prst="rect">
            <a:avLst/>
          </a:prstGeom>
        </p:spPr>
        <p:txBody>
          <a:bodyPr anchor="t" rtlCol="false" tIns="0" lIns="0" bIns="0" rIns="0">
            <a:spAutoFit/>
          </a:bodyPr>
          <a:lstStyle/>
          <a:p>
            <a:pPr marL="528356" indent="-264178" lvl="1">
              <a:lnSpc>
                <a:spcPts val="2936"/>
              </a:lnSpc>
              <a:buFont typeface="Arial"/>
              <a:buChar char="•"/>
            </a:pPr>
            <a:r>
              <a:rPr lang="en-US" sz="2447">
                <a:solidFill>
                  <a:srgbClr val="15253D"/>
                </a:solidFill>
                <a:latin typeface="Linux Biolinum"/>
              </a:rPr>
              <a:t>A lot of competitors</a:t>
            </a:r>
          </a:p>
          <a:p>
            <a:pPr marL="528356" indent="-264178" lvl="1">
              <a:lnSpc>
                <a:spcPts val="2936"/>
              </a:lnSpc>
              <a:buFont typeface="Arial"/>
              <a:buChar char="•"/>
            </a:pPr>
            <a:r>
              <a:rPr lang="en-US" sz="2447">
                <a:solidFill>
                  <a:srgbClr val="15253D"/>
                </a:solidFill>
                <a:latin typeface="Linux Biolinum"/>
              </a:rPr>
              <a:t>No big competitor</a:t>
            </a:r>
          </a:p>
          <a:p>
            <a:pPr marL="528356" indent="-264178" lvl="1">
              <a:lnSpc>
                <a:spcPts val="2936"/>
              </a:lnSpc>
              <a:buFont typeface="Arial"/>
              <a:buChar char="•"/>
            </a:pPr>
            <a:r>
              <a:rPr lang="en-US" sz="2447">
                <a:solidFill>
                  <a:srgbClr val="15253D"/>
                </a:solidFill>
                <a:latin typeface="Linux Biolinum"/>
              </a:rPr>
              <a:t>Differentiation</a:t>
            </a:r>
          </a:p>
          <a:p>
            <a:pPr>
              <a:lnSpc>
                <a:spcPts val="2936"/>
              </a:lnSpc>
            </a:pPr>
          </a:p>
        </p:txBody>
      </p:sp>
      <p:sp>
        <p:nvSpPr>
          <p:cNvPr name="Freeform 37" id="37"/>
          <p:cNvSpPr/>
          <p:nvPr/>
        </p:nvSpPr>
        <p:spPr>
          <a:xfrm flipH="false" flipV="false" rot="-10800000">
            <a:off x="600940" y="8789579"/>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10800000">
            <a:off x="9473218" y="8789579"/>
            <a:ext cx="855521" cy="825967"/>
          </a:xfrm>
          <a:custGeom>
            <a:avLst/>
            <a:gdLst/>
            <a:ahLst/>
            <a:cxnLst/>
            <a:rect r="r" b="b" t="t" l="l"/>
            <a:pathLst>
              <a:path h="825967" w="855521">
                <a:moveTo>
                  <a:pt x="0" y="0"/>
                </a:moveTo>
                <a:lnTo>
                  <a:pt x="855521" y="0"/>
                </a:lnTo>
                <a:lnTo>
                  <a:pt x="855521"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10800000">
            <a:off x="600940" y="163871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0">
            <a:off x="16831540" y="8789579"/>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16831540" y="160541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0">
            <a:off x="8021799" y="1638718"/>
            <a:ext cx="855521" cy="825967"/>
          </a:xfrm>
          <a:custGeom>
            <a:avLst/>
            <a:gdLst/>
            <a:ahLst/>
            <a:cxnLst/>
            <a:rect r="r" b="b" t="t" l="l"/>
            <a:pathLst>
              <a:path h="825967" w="855521">
                <a:moveTo>
                  <a:pt x="0" y="0"/>
                </a:moveTo>
                <a:lnTo>
                  <a:pt x="855521" y="0"/>
                </a:lnTo>
                <a:lnTo>
                  <a:pt x="855521"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3" id="43"/>
          <p:cNvSpPr/>
          <p:nvPr/>
        </p:nvSpPr>
        <p:spPr>
          <a:xfrm flipH="false" flipV="false" rot="0">
            <a:off x="8716240" y="607567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8445088" y="7391036"/>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29017" y="7723934"/>
            <a:ext cx="3312810" cy="3264624"/>
          </a:xfrm>
          <a:custGeom>
            <a:avLst/>
            <a:gdLst/>
            <a:ahLst/>
            <a:cxnLst/>
            <a:rect r="r" b="b" t="t" l="l"/>
            <a:pathLst>
              <a:path h="3264624" w="3312810">
                <a:moveTo>
                  <a:pt x="0" y="0"/>
                </a:moveTo>
                <a:lnTo>
                  <a:pt x="3312810" y="0"/>
                </a:lnTo>
                <a:lnTo>
                  <a:pt x="3312810" y="3264624"/>
                </a:lnTo>
                <a:lnTo>
                  <a:pt x="0" y="3264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825914"/>
            <a:ext cx="3948767" cy="1237085"/>
            <a:chOff x="0" y="0"/>
            <a:chExt cx="1117941" cy="350233"/>
          </a:xfrm>
        </p:grpSpPr>
        <p:sp>
          <p:nvSpPr>
            <p:cNvPr name="Freeform 7" id="7"/>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FFE3DB"/>
            </a:solidFill>
          </p:spPr>
        </p:sp>
        <p:sp>
          <p:nvSpPr>
            <p:cNvPr name="TextBox 8" id="8"/>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COMPANY CREATION </a:t>
              </a:r>
            </a:p>
          </p:txBody>
        </p:sp>
      </p:grpSp>
      <p:sp>
        <p:nvSpPr>
          <p:cNvPr name="AutoShape 9" id="9"/>
          <p:cNvSpPr/>
          <p:nvPr/>
        </p:nvSpPr>
        <p:spPr>
          <a:xfrm rot="0">
            <a:off x="483962" y="5696984"/>
            <a:ext cx="17237149" cy="0"/>
          </a:xfrm>
          <a:prstGeom prst="line">
            <a:avLst/>
          </a:prstGeom>
          <a:ln cap="rnd" w="95250">
            <a:solidFill>
              <a:srgbClr val="835F47"/>
            </a:solidFill>
            <a:prstDash val="sysDot"/>
            <a:headEnd type="diamond" len="lg" w="lg"/>
            <a:tailEnd type="triangle" len="med" w="lg"/>
          </a:ln>
        </p:spPr>
      </p:sp>
      <p:sp>
        <p:nvSpPr>
          <p:cNvPr name="Freeform 10" id="10"/>
          <p:cNvSpPr/>
          <p:nvPr/>
        </p:nvSpPr>
        <p:spPr>
          <a:xfrm flipH="false" flipV="false" rot="0">
            <a:off x="6090084" y="5940074"/>
            <a:ext cx="1364605" cy="992440"/>
          </a:xfrm>
          <a:custGeom>
            <a:avLst/>
            <a:gdLst/>
            <a:ahLst/>
            <a:cxnLst/>
            <a:rect r="r" b="b" t="t" l="l"/>
            <a:pathLst>
              <a:path h="992440" w="1364605">
                <a:moveTo>
                  <a:pt x="0" y="0"/>
                </a:moveTo>
                <a:lnTo>
                  <a:pt x="1364605" y="0"/>
                </a:lnTo>
                <a:lnTo>
                  <a:pt x="1364605" y="992440"/>
                </a:lnTo>
                <a:lnTo>
                  <a:pt x="0" y="992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850168" y="5927165"/>
            <a:ext cx="1249066" cy="992440"/>
          </a:xfrm>
          <a:custGeom>
            <a:avLst/>
            <a:gdLst/>
            <a:ahLst/>
            <a:cxnLst/>
            <a:rect r="r" b="b" t="t" l="l"/>
            <a:pathLst>
              <a:path h="992440" w="1249066">
                <a:moveTo>
                  <a:pt x="0" y="0"/>
                </a:moveTo>
                <a:lnTo>
                  <a:pt x="1249066" y="0"/>
                </a:lnTo>
                <a:lnTo>
                  <a:pt x="1249066" y="992439"/>
                </a:lnTo>
                <a:lnTo>
                  <a:pt x="0" y="992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579293" y="5910385"/>
            <a:ext cx="938641" cy="1127189"/>
          </a:xfrm>
          <a:custGeom>
            <a:avLst/>
            <a:gdLst/>
            <a:ahLst/>
            <a:cxnLst/>
            <a:rect r="r" b="b" t="t" l="l"/>
            <a:pathLst>
              <a:path h="1127189" w="938641">
                <a:moveTo>
                  <a:pt x="0" y="0"/>
                </a:moveTo>
                <a:lnTo>
                  <a:pt x="938641" y="0"/>
                </a:lnTo>
                <a:lnTo>
                  <a:pt x="938641" y="1127189"/>
                </a:lnTo>
                <a:lnTo>
                  <a:pt x="0" y="11271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5177197" y="2825914"/>
            <a:ext cx="3966803" cy="1237085"/>
            <a:chOff x="0" y="0"/>
            <a:chExt cx="1123047" cy="350233"/>
          </a:xfrm>
        </p:grpSpPr>
        <p:sp>
          <p:nvSpPr>
            <p:cNvPr name="Freeform 14" id="14"/>
            <p:cNvSpPr/>
            <p:nvPr/>
          </p:nvSpPr>
          <p:spPr>
            <a:xfrm flipH="false" flipV="false" rot="0">
              <a:off x="0" y="0"/>
              <a:ext cx="1123047" cy="350233"/>
            </a:xfrm>
            <a:custGeom>
              <a:avLst/>
              <a:gdLst/>
              <a:ahLst/>
              <a:cxnLst/>
              <a:rect r="r" b="b" t="t" l="l"/>
              <a:pathLst>
                <a:path h="350233" w="1123047">
                  <a:moveTo>
                    <a:pt x="0" y="0"/>
                  </a:moveTo>
                  <a:lnTo>
                    <a:pt x="919847" y="0"/>
                  </a:lnTo>
                  <a:lnTo>
                    <a:pt x="1123047" y="175116"/>
                  </a:lnTo>
                  <a:lnTo>
                    <a:pt x="919847" y="350233"/>
                  </a:lnTo>
                  <a:lnTo>
                    <a:pt x="0" y="350233"/>
                  </a:lnTo>
                  <a:lnTo>
                    <a:pt x="203200" y="175116"/>
                  </a:lnTo>
                  <a:lnTo>
                    <a:pt x="0" y="0"/>
                  </a:lnTo>
                  <a:close/>
                </a:path>
              </a:pathLst>
            </a:custGeom>
            <a:solidFill>
              <a:srgbClr val="E9B3A3"/>
            </a:solidFill>
          </p:spPr>
        </p:sp>
        <p:sp>
          <p:nvSpPr>
            <p:cNvPr name="TextBox 15" id="15"/>
            <p:cNvSpPr txBox="true"/>
            <p:nvPr/>
          </p:nvSpPr>
          <p:spPr>
            <a:xfrm>
              <a:off x="177800" y="-57150"/>
              <a:ext cx="869047"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APP DEVELOPMENT </a:t>
              </a:r>
            </a:p>
          </p:txBody>
        </p:sp>
      </p:grpSp>
      <p:grpSp>
        <p:nvGrpSpPr>
          <p:cNvPr name="Group 16" id="16"/>
          <p:cNvGrpSpPr/>
          <p:nvPr/>
        </p:nvGrpSpPr>
        <p:grpSpPr>
          <a:xfrm rot="0">
            <a:off x="9213717" y="2825914"/>
            <a:ext cx="3948767" cy="1237085"/>
            <a:chOff x="0" y="0"/>
            <a:chExt cx="1117941" cy="350233"/>
          </a:xfrm>
        </p:grpSpPr>
        <p:sp>
          <p:nvSpPr>
            <p:cNvPr name="Freeform 17" id="17"/>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D1B2A0"/>
            </a:solidFill>
          </p:spPr>
        </p:sp>
        <p:sp>
          <p:nvSpPr>
            <p:cNvPr name="TextBox 18" id="18"/>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TESTING THE ENVIRONMENT</a:t>
              </a:r>
            </a:p>
          </p:txBody>
        </p:sp>
      </p:grpSp>
      <p:grpSp>
        <p:nvGrpSpPr>
          <p:cNvPr name="Group 19" id="19"/>
          <p:cNvGrpSpPr/>
          <p:nvPr/>
        </p:nvGrpSpPr>
        <p:grpSpPr>
          <a:xfrm rot="0">
            <a:off x="13310533" y="2825914"/>
            <a:ext cx="3948767" cy="1237085"/>
            <a:chOff x="0" y="0"/>
            <a:chExt cx="1117941" cy="350233"/>
          </a:xfrm>
        </p:grpSpPr>
        <p:sp>
          <p:nvSpPr>
            <p:cNvPr name="Freeform 20" id="20"/>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F47133"/>
            </a:solidFill>
          </p:spPr>
        </p:sp>
        <p:sp>
          <p:nvSpPr>
            <p:cNvPr name="TextBox 21" id="21"/>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LAUNCHMENT AND PROMOTION</a:t>
              </a:r>
            </a:p>
          </p:txBody>
        </p:sp>
      </p:grpSp>
      <p:grpSp>
        <p:nvGrpSpPr>
          <p:cNvPr name="Group 22" id="22"/>
          <p:cNvGrpSpPr/>
          <p:nvPr/>
        </p:nvGrpSpPr>
        <p:grpSpPr>
          <a:xfrm rot="0">
            <a:off x="5177197" y="1388803"/>
            <a:ext cx="3966803" cy="1237085"/>
            <a:chOff x="0" y="0"/>
            <a:chExt cx="1123047" cy="350233"/>
          </a:xfrm>
        </p:grpSpPr>
        <p:sp>
          <p:nvSpPr>
            <p:cNvPr name="Freeform 23" id="23"/>
            <p:cNvSpPr/>
            <p:nvPr/>
          </p:nvSpPr>
          <p:spPr>
            <a:xfrm flipH="false" flipV="false" rot="0">
              <a:off x="0" y="0"/>
              <a:ext cx="1123047" cy="350233"/>
            </a:xfrm>
            <a:custGeom>
              <a:avLst/>
              <a:gdLst/>
              <a:ahLst/>
              <a:cxnLst/>
              <a:rect r="r" b="b" t="t" l="l"/>
              <a:pathLst>
                <a:path h="350233" w="1123047">
                  <a:moveTo>
                    <a:pt x="0" y="0"/>
                  </a:moveTo>
                  <a:lnTo>
                    <a:pt x="919847" y="0"/>
                  </a:lnTo>
                  <a:lnTo>
                    <a:pt x="1123047" y="175116"/>
                  </a:lnTo>
                  <a:lnTo>
                    <a:pt x="919847" y="350233"/>
                  </a:lnTo>
                  <a:lnTo>
                    <a:pt x="0" y="350233"/>
                  </a:lnTo>
                  <a:lnTo>
                    <a:pt x="203200" y="175116"/>
                  </a:lnTo>
                  <a:lnTo>
                    <a:pt x="0" y="0"/>
                  </a:lnTo>
                  <a:close/>
                </a:path>
              </a:pathLst>
            </a:custGeom>
            <a:solidFill>
              <a:srgbClr val="E9B3A3"/>
            </a:solidFill>
          </p:spPr>
        </p:sp>
        <p:sp>
          <p:nvSpPr>
            <p:cNvPr name="TextBox 24" id="24"/>
            <p:cNvSpPr txBox="true"/>
            <p:nvPr/>
          </p:nvSpPr>
          <p:spPr>
            <a:xfrm>
              <a:off x="177800" y="-57150"/>
              <a:ext cx="869047"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WEB CREATION</a:t>
              </a:r>
            </a:p>
          </p:txBody>
        </p:sp>
      </p:grpSp>
      <p:grpSp>
        <p:nvGrpSpPr>
          <p:cNvPr name="Group 25" id="25"/>
          <p:cNvGrpSpPr/>
          <p:nvPr/>
        </p:nvGrpSpPr>
        <p:grpSpPr>
          <a:xfrm rot="0">
            <a:off x="5177197" y="4263024"/>
            <a:ext cx="3966803" cy="1235453"/>
            <a:chOff x="0" y="0"/>
            <a:chExt cx="1123047" cy="349771"/>
          </a:xfrm>
        </p:grpSpPr>
        <p:sp>
          <p:nvSpPr>
            <p:cNvPr name="Freeform 26" id="26"/>
            <p:cNvSpPr/>
            <p:nvPr/>
          </p:nvSpPr>
          <p:spPr>
            <a:xfrm flipH="false" flipV="false" rot="0">
              <a:off x="0" y="0"/>
              <a:ext cx="1123047" cy="349771"/>
            </a:xfrm>
            <a:custGeom>
              <a:avLst/>
              <a:gdLst/>
              <a:ahLst/>
              <a:cxnLst/>
              <a:rect r="r" b="b" t="t" l="l"/>
              <a:pathLst>
                <a:path h="349771" w="1123047">
                  <a:moveTo>
                    <a:pt x="0" y="0"/>
                  </a:moveTo>
                  <a:lnTo>
                    <a:pt x="919847" y="0"/>
                  </a:lnTo>
                  <a:lnTo>
                    <a:pt x="1123047" y="174885"/>
                  </a:lnTo>
                  <a:lnTo>
                    <a:pt x="919847" y="349771"/>
                  </a:lnTo>
                  <a:lnTo>
                    <a:pt x="0" y="349771"/>
                  </a:lnTo>
                  <a:lnTo>
                    <a:pt x="203200" y="174885"/>
                  </a:lnTo>
                  <a:lnTo>
                    <a:pt x="0" y="0"/>
                  </a:lnTo>
                  <a:close/>
                </a:path>
              </a:pathLst>
            </a:custGeom>
            <a:solidFill>
              <a:srgbClr val="E9B3A3"/>
            </a:solidFill>
          </p:spPr>
        </p:sp>
        <p:sp>
          <p:nvSpPr>
            <p:cNvPr name="TextBox 27" id="27"/>
            <p:cNvSpPr txBox="true"/>
            <p:nvPr/>
          </p:nvSpPr>
          <p:spPr>
            <a:xfrm>
              <a:off x="177800" y="-57150"/>
              <a:ext cx="869047" cy="406921"/>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PRODUCT CREATION </a:t>
              </a:r>
            </a:p>
          </p:txBody>
        </p:sp>
      </p:grpSp>
      <p:sp>
        <p:nvSpPr>
          <p:cNvPr name="Freeform 28" id="28"/>
          <p:cNvSpPr/>
          <p:nvPr/>
        </p:nvSpPr>
        <p:spPr>
          <a:xfrm flipH="false" flipV="false" rot="0">
            <a:off x="10448528" y="6015445"/>
            <a:ext cx="1479144" cy="917069"/>
          </a:xfrm>
          <a:custGeom>
            <a:avLst/>
            <a:gdLst/>
            <a:ahLst/>
            <a:cxnLst/>
            <a:rect r="r" b="b" t="t" l="l"/>
            <a:pathLst>
              <a:path h="917069" w="1479144">
                <a:moveTo>
                  <a:pt x="0" y="0"/>
                </a:moveTo>
                <a:lnTo>
                  <a:pt x="1479145" y="0"/>
                </a:lnTo>
                <a:lnTo>
                  <a:pt x="1479145" y="917069"/>
                </a:lnTo>
                <a:lnTo>
                  <a:pt x="0" y="917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0201223" y="-859691"/>
            <a:ext cx="10306821" cy="3485579"/>
          </a:xfrm>
          <a:custGeom>
            <a:avLst/>
            <a:gdLst/>
            <a:ahLst/>
            <a:cxnLst/>
            <a:rect r="r" b="b" t="t" l="l"/>
            <a:pathLst>
              <a:path h="3485579" w="10306821">
                <a:moveTo>
                  <a:pt x="0" y="0"/>
                </a:moveTo>
                <a:lnTo>
                  <a:pt x="10306821" y="0"/>
                </a:lnTo>
                <a:lnTo>
                  <a:pt x="10306821" y="3485580"/>
                </a:lnTo>
                <a:lnTo>
                  <a:pt x="0" y="34855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0" id="30"/>
          <p:cNvGrpSpPr/>
          <p:nvPr/>
        </p:nvGrpSpPr>
        <p:grpSpPr>
          <a:xfrm rot="0">
            <a:off x="858930" y="7317061"/>
            <a:ext cx="3813737" cy="2039185"/>
            <a:chOff x="0" y="0"/>
            <a:chExt cx="5084982" cy="2718913"/>
          </a:xfrm>
        </p:grpSpPr>
        <p:sp>
          <p:nvSpPr>
            <p:cNvPr name="TextBox 31" id="31"/>
            <p:cNvSpPr txBox="true"/>
            <p:nvPr/>
          </p:nvSpPr>
          <p:spPr>
            <a:xfrm rot="0">
              <a:off x="0" y="979580"/>
              <a:ext cx="5084982" cy="1739333"/>
            </a:xfrm>
            <a:prstGeom prst="rect">
              <a:avLst/>
            </a:prstGeom>
          </p:spPr>
          <p:txBody>
            <a:bodyPr anchor="t" rtlCol="false" tIns="0" lIns="0" bIns="0" rIns="0">
              <a:spAutoFit/>
            </a:bodyPr>
            <a:lstStyle/>
            <a:p>
              <a:pPr algn="just">
                <a:lnSpc>
                  <a:spcPts val="2693"/>
                </a:lnSpc>
              </a:pPr>
              <a:r>
                <a:rPr lang="en-US" sz="1819" spc="29">
                  <a:solidFill>
                    <a:srgbClr val="91612F"/>
                  </a:solidFill>
                  <a:latin typeface="Linux Biolinum"/>
                </a:rPr>
                <a:t>The first step is creating the company after that we need to define the idea while we outsource a external market study.</a:t>
              </a:r>
            </a:p>
          </p:txBody>
        </p:sp>
        <p:sp>
          <p:nvSpPr>
            <p:cNvPr name="TextBox 32" id="32"/>
            <p:cNvSpPr txBox="true"/>
            <p:nvPr/>
          </p:nvSpPr>
          <p:spPr>
            <a:xfrm rot="0">
              <a:off x="0" y="19050"/>
              <a:ext cx="5084982" cy="767334"/>
            </a:xfrm>
            <a:prstGeom prst="rect">
              <a:avLst/>
            </a:prstGeom>
          </p:spPr>
          <p:txBody>
            <a:bodyPr anchor="t" rtlCol="false" tIns="0" lIns="0" bIns="0" rIns="0">
              <a:spAutoFit/>
            </a:bodyPr>
            <a:lstStyle/>
            <a:p>
              <a:pPr>
                <a:lnSpc>
                  <a:spcPts val="2226"/>
                </a:lnSpc>
                <a:spcBef>
                  <a:spcPct val="0"/>
                </a:spcBef>
              </a:pPr>
              <a:r>
                <a:rPr lang="en-US" sz="2100">
                  <a:solidFill>
                    <a:srgbClr val="835F47"/>
                  </a:solidFill>
                  <a:latin typeface="Linux Biolinum Bold"/>
                </a:rPr>
                <a:t>STAGE 0: COMPANY CREATION (MONTH 1)</a:t>
              </a:r>
            </a:p>
          </p:txBody>
        </p:sp>
      </p:grpSp>
      <p:sp>
        <p:nvSpPr>
          <p:cNvPr name="TextBox 33" id="33"/>
          <p:cNvSpPr txBox="true"/>
          <p:nvPr/>
        </p:nvSpPr>
        <p:spPr>
          <a:xfrm rot="0">
            <a:off x="9335987" y="383811"/>
            <a:ext cx="8580765" cy="1754182"/>
          </a:xfrm>
          <a:prstGeom prst="rect">
            <a:avLst/>
          </a:prstGeom>
        </p:spPr>
        <p:txBody>
          <a:bodyPr anchor="t" rtlCol="false" tIns="0" lIns="0" bIns="0" rIns="0">
            <a:spAutoFit/>
          </a:bodyPr>
          <a:lstStyle/>
          <a:p>
            <a:pPr algn="r">
              <a:lnSpc>
                <a:spcPts val="6812"/>
              </a:lnSpc>
            </a:pPr>
            <a:r>
              <a:rPr lang="en-US" sz="6249">
                <a:solidFill>
                  <a:srgbClr val="91612F"/>
                </a:solidFill>
                <a:latin typeface="Linux Biolinum Bold"/>
              </a:rPr>
              <a:t>PocketPaw Co: Development Stages</a:t>
            </a:r>
          </a:p>
        </p:txBody>
      </p:sp>
      <p:grpSp>
        <p:nvGrpSpPr>
          <p:cNvPr name="Group 34" id="34"/>
          <p:cNvGrpSpPr/>
          <p:nvPr/>
        </p:nvGrpSpPr>
        <p:grpSpPr>
          <a:xfrm rot="0">
            <a:off x="4977467" y="7300542"/>
            <a:ext cx="3931450" cy="2284000"/>
            <a:chOff x="0" y="0"/>
            <a:chExt cx="5241933" cy="3045333"/>
          </a:xfrm>
        </p:grpSpPr>
        <p:sp>
          <p:nvSpPr>
            <p:cNvPr name="TextBox 35" id="35"/>
            <p:cNvSpPr txBox="true"/>
            <p:nvPr/>
          </p:nvSpPr>
          <p:spPr>
            <a:xfrm rot="0">
              <a:off x="0" y="1305972"/>
              <a:ext cx="5241933" cy="1739361"/>
            </a:xfrm>
            <a:prstGeom prst="rect">
              <a:avLst/>
            </a:prstGeom>
          </p:spPr>
          <p:txBody>
            <a:bodyPr anchor="t" rtlCol="false" tIns="0" lIns="0" bIns="0" rIns="0">
              <a:spAutoFit/>
            </a:bodyPr>
            <a:lstStyle/>
            <a:p>
              <a:pPr algn="just">
                <a:lnSpc>
                  <a:spcPts val="2692"/>
                </a:lnSpc>
              </a:pPr>
              <a:r>
                <a:rPr lang="en-US" sz="1819" spc="29">
                  <a:solidFill>
                    <a:srgbClr val="91612F"/>
                  </a:solidFill>
                  <a:latin typeface="Linux Biolinum"/>
                </a:rPr>
                <a:t>We will create three parallel development teams, one for each feature of the environment. The Web Creation will be outsourced.</a:t>
              </a:r>
            </a:p>
          </p:txBody>
        </p:sp>
        <p:sp>
          <p:nvSpPr>
            <p:cNvPr name="TextBox 36" id="36"/>
            <p:cNvSpPr txBox="true"/>
            <p:nvPr/>
          </p:nvSpPr>
          <p:spPr>
            <a:xfrm rot="0">
              <a:off x="0" y="19050"/>
              <a:ext cx="5241933" cy="1135634"/>
            </a:xfrm>
            <a:prstGeom prst="rect">
              <a:avLst/>
            </a:prstGeom>
          </p:spPr>
          <p:txBody>
            <a:bodyPr anchor="t" rtlCol="false" tIns="0" lIns="0" bIns="0" rIns="0">
              <a:spAutoFit/>
            </a:bodyPr>
            <a:lstStyle/>
            <a:p>
              <a:pPr>
                <a:lnSpc>
                  <a:spcPts val="2225"/>
                </a:lnSpc>
                <a:spcBef>
                  <a:spcPct val="0"/>
                </a:spcBef>
              </a:pPr>
              <a:r>
                <a:rPr lang="en-US" sz="2099">
                  <a:solidFill>
                    <a:srgbClr val="835F47"/>
                  </a:solidFill>
                  <a:latin typeface="Linux Biolinum Bold"/>
                </a:rPr>
                <a:t>STAGE 1: APP, WEB AND PRODUCT DEVELOPMENT (MONTHS 2-5)</a:t>
              </a:r>
            </a:p>
          </p:txBody>
        </p:sp>
      </p:grpSp>
      <p:grpSp>
        <p:nvGrpSpPr>
          <p:cNvPr name="Group 37" id="37"/>
          <p:cNvGrpSpPr/>
          <p:nvPr/>
        </p:nvGrpSpPr>
        <p:grpSpPr>
          <a:xfrm rot="0">
            <a:off x="9213717" y="7333580"/>
            <a:ext cx="3862339" cy="2006146"/>
            <a:chOff x="0" y="0"/>
            <a:chExt cx="5149786" cy="2674862"/>
          </a:xfrm>
        </p:grpSpPr>
        <p:sp>
          <p:nvSpPr>
            <p:cNvPr name="TextBox 38" id="38"/>
            <p:cNvSpPr txBox="true"/>
            <p:nvPr/>
          </p:nvSpPr>
          <p:spPr>
            <a:xfrm rot="0">
              <a:off x="0" y="935529"/>
              <a:ext cx="5149786" cy="1739333"/>
            </a:xfrm>
            <a:prstGeom prst="rect">
              <a:avLst/>
            </a:prstGeom>
          </p:spPr>
          <p:txBody>
            <a:bodyPr anchor="t" rtlCol="false" tIns="0" lIns="0" bIns="0" rIns="0">
              <a:spAutoFit/>
            </a:bodyPr>
            <a:lstStyle/>
            <a:p>
              <a:pPr algn="just">
                <a:lnSpc>
                  <a:spcPts val="2693"/>
                </a:lnSpc>
              </a:pPr>
              <a:r>
                <a:rPr lang="en-US" sz="1819" spc="29">
                  <a:solidFill>
                    <a:srgbClr val="91612F"/>
                  </a:solidFill>
                  <a:latin typeface="Linux Biolinum"/>
                </a:rPr>
                <a:t>After the development of the Web, App and the Product,  and making several tests and corrections, we need to test the whole environment.</a:t>
              </a:r>
            </a:p>
          </p:txBody>
        </p:sp>
        <p:sp>
          <p:nvSpPr>
            <p:cNvPr name="TextBox 39" id="39"/>
            <p:cNvSpPr txBox="true"/>
            <p:nvPr/>
          </p:nvSpPr>
          <p:spPr>
            <a:xfrm rot="0">
              <a:off x="0" y="19050"/>
              <a:ext cx="5149786" cy="767334"/>
            </a:xfrm>
            <a:prstGeom prst="rect">
              <a:avLst/>
            </a:prstGeom>
          </p:spPr>
          <p:txBody>
            <a:bodyPr anchor="t" rtlCol="false" tIns="0" lIns="0" bIns="0" rIns="0">
              <a:spAutoFit/>
            </a:bodyPr>
            <a:lstStyle/>
            <a:p>
              <a:pPr>
                <a:lnSpc>
                  <a:spcPts val="2226"/>
                </a:lnSpc>
                <a:spcBef>
                  <a:spcPct val="0"/>
                </a:spcBef>
              </a:pPr>
              <a:r>
                <a:rPr lang="en-US" sz="2100">
                  <a:solidFill>
                    <a:srgbClr val="835F47"/>
                  </a:solidFill>
                  <a:latin typeface="Linux Biolinum Bold"/>
                </a:rPr>
                <a:t>STAGE 2: TESTING THE ENVIRONMENT (MONTHS 6-8)</a:t>
              </a:r>
            </a:p>
          </p:txBody>
        </p:sp>
      </p:grpSp>
      <p:grpSp>
        <p:nvGrpSpPr>
          <p:cNvPr name="Group 40" id="40"/>
          <p:cNvGrpSpPr/>
          <p:nvPr/>
        </p:nvGrpSpPr>
        <p:grpSpPr>
          <a:xfrm rot="0">
            <a:off x="13380250" y="7300542"/>
            <a:ext cx="3948767" cy="2039185"/>
            <a:chOff x="0" y="0"/>
            <a:chExt cx="5265023" cy="2718913"/>
          </a:xfrm>
        </p:grpSpPr>
        <p:sp>
          <p:nvSpPr>
            <p:cNvPr name="TextBox 41" id="41"/>
            <p:cNvSpPr txBox="true"/>
            <p:nvPr/>
          </p:nvSpPr>
          <p:spPr>
            <a:xfrm rot="0">
              <a:off x="0" y="979580"/>
              <a:ext cx="5265023" cy="1739333"/>
            </a:xfrm>
            <a:prstGeom prst="rect">
              <a:avLst/>
            </a:prstGeom>
          </p:spPr>
          <p:txBody>
            <a:bodyPr anchor="t" rtlCol="false" tIns="0" lIns="0" bIns="0" rIns="0">
              <a:spAutoFit/>
            </a:bodyPr>
            <a:lstStyle/>
            <a:p>
              <a:pPr>
                <a:lnSpc>
                  <a:spcPts val="2693"/>
                </a:lnSpc>
              </a:pPr>
              <a:r>
                <a:rPr lang="en-US" sz="1819" spc="29">
                  <a:solidFill>
                    <a:srgbClr val="91612F"/>
                  </a:solidFill>
                  <a:latin typeface="Linux Biolinum"/>
                </a:rPr>
                <a:t>Social Media promotion and first releases of BETA versions of the product to get feedback and do the final corrections.</a:t>
              </a:r>
            </a:p>
          </p:txBody>
        </p:sp>
        <p:sp>
          <p:nvSpPr>
            <p:cNvPr name="TextBox 42" id="42"/>
            <p:cNvSpPr txBox="true"/>
            <p:nvPr/>
          </p:nvSpPr>
          <p:spPr>
            <a:xfrm rot="0">
              <a:off x="0" y="19050"/>
              <a:ext cx="5265023" cy="767334"/>
            </a:xfrm>
            <a:prstGeom prst="rect">
              <a:avLst/>
            </a:prstGeom>
          </p:spPr>
          <p:txBody>
            <a:bodyPr anchor="t" rtlCol="false" tIns="0" lIns="0" bIns="0" rIns="0">
              <a:spAutoFit/>
            </a:bodyPr>
            <a:lstStyle/>
            <a:p>
              <a:pPr>
                <a:lnSpc>
                  <a:spcPts val="2226"/>
                </a:lnSpc>
                <a:spcBef>
                  <a:spcPct val="0"/>
                </a:spcBef>
              </a:pPr>
              <a:r>
                <a:rPr lang="en-US" sz="2099">
                  <a:solidFill>
                    <a:srgbClr val="835F47"/>
                  </a:solidFill>
                  <a:latin typeface="Linux Biolinum Bold"/>
                </a:rPr>
                <a:t>STAGE 3: LAUNCHMENT AND PROMOTION (MONTHS 9-12)</a:t>
              </a:r>
            </a:p>
          </p:txBody>
        </p:sp>
      </p:grpSp>
      <p:sp>
        <p:nvSpPr>
          <p:cNvPr name="TextBox 43" id="43"/>
          <p:cNvSpPr txBox="true"/>
          <p:nvPr/>
        </p:nvSpPr>
        <p:spPr>
          <a:xfrm rot="0">
            <a:off x="15914323" y="5390261"/>
            <a:ext cx="1344977" cy="380875"/>
          </a:xfrm>
          <a:prstGeom prst="rect">
            <a:avLst/>
          </a:prstGeom>
        </p:spPr>
        <p:txBody>
          <a:bodyPr anchor="t" rtlCol="false" tIns="0" lIns="0" bIns="0" rIns="0">
            <a:spAutoFit/>
          </a:bodyPr>
          <a:lstStyle/>
          <a:p>
            <a:pPr algn="r">
              <a:lnSpc>
                <a:spcPts val="2884"/>
              </a:lnSpc>
            </a:pPr>
            <a:r>
              <a:rPr lang="en-US" sz="2646">
                <a:solidFill>
                  <a:srgbClr val="91612F"/>
                </a:solidFill>
                <a:latin typeface="Linux Biolinum Bold"/>
              </a:rPr>
              <a:t>1 Year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5464" y="-1561828"/>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08554" y="1923796"/>
            <a:ext cx="1760349" cy="786955"/>
            <a:chOff x="0" y="0"/>
            <a:chExt cx="21289796" cy="9517500"/>
          </a:xfrm>
        </p:grpSpPr>
        <p:sp>
          <p:nvSpPr>
            <p:cNvPr name="Freeform 5" id="5"/>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6" id="6"/>
          <p:cNvGrpSpPr/>
          <p:nvPr/>
        </p:nvGrpSpPr>
        <p:grpSpPr>
          <a:xfrm rot="0">
            <a:off x="2399715" y="1923796"/>
            <a:ext cx="6557655" cy="375699"/>
            <a:chOff x="0" y="0"/>
            <a:chExt cx="79308786" cy="4543731"/>
          </a:xfrm>
        </p:grpSpPr>
        <p:sp>
          <p:nvSpPr>
            <p:cNvPr name="Freeform 7" id="7"/>
            <p:cNvSpPr/>
            <p:nvPr/>
          </p:nvSpPr>
          <p:spPr>
            <a:xfrm flipH="false" flipV="false" rot="0">
              <a:off x="0" y="0"/>
              <a:ext cx="79308784" cy="4543731"/>
            </a:xfrm>
            <a:custGeom>
              <a:avLst/>
              <a:gdLst/>
              <a:ahLst/>
              <a:cxnLst/>
              <a:rect r="r" b="b" t="t" l="l"/>
              <a:pathLst>
                <a:path h="4543731" w="79308784">
                  <a:moveTo>
                    <a:pt x="79003984" y="0"/>
                  </a:moveTo>
                  <a:lnTo>
                    <a:pt x="304800" y="0"/>
                  </a:lnTo>
                  <a:cubicBezTo>
                    <a:pt x="135890" y="0"/>
                    <a:pt x="0" y="135890"/>
                    <a:pt x="0" y="304800"/>
                  </a:cubicBezTo>
                  <a:lnTo>
                    <a:pt x="0" y="4238931"/>
                  </a:lnTo>
                  <a:cubicBezTo>
                    <a:pt x="0" y="4407841"/>
                    <a:pt x="135890" y="4543731"/>
                    <a:pt x="304800" y="4543731"/>
                  </a:cubicBezTo>
                  <a:lnTo>
                    <a:pt x="79003984" y="4543731"/>
                  </a:lnTo>
                  <a:cubicBezTo>
                    <a:pt x="79172898" y="4543731"/>
                    <a:pt x="79308784" y="4407841"/>
                    <a:pt x="79308784" y="4238931"/>
                  </a:cubicBezTo>
                  <a:lnTo>
                    <a:pt x="79308784" y="304800"/>
                  </a:lnTo>
                  <a:cubicBezTo>
                    <a:pt x="79308784" y="135890"/>
                    <a:pt x="79172898" y="0"/>
                    <a:pt x="79003984" y="0"/>
                  </a:cubicBezTo>
                  <a:close/>
                </a:path>
              </a:pathLst>
            </a:custGeom>
            <a:solidFill>
              <a:srgbClr val="8F5546"/>
            </a:solidFill>
          </p:spPr>
        </p:sp>
      </p:grpSp>
      <p:grpSp>
        <p:nvGrpSpPr>
          <p:cNvPr name="Group 8" id="8"/>
          <p:cNvGrpSpPr/>
          <p:nvPr/>
        </p:nvGrpSpPr>
        <p:grpSpPr>
          <a:xfrm rot="0">
            <a:off x="608554" y="2741564"/>
            <a:ext cx="1760349" cy="338820"/>
            <a:chOff x="0" y="0"/>
            <a:chExt cx="21289796" cy="4097715"/>
          </a:xfrm>
        </p:grpSpPr>
        <p:sp>
          <p:nvSpPr>
            <p:cNvPr name="Freeform 9" id="9"/>
            <p:cNvSpPr/>
            <p:nvPr/>
          </p:nvSpPr>
          <p:spPr>
            <a:xfrm flipH="false" flipV="false" rot="0">
              <a:off x="0" y="0"/>
              <a:ext cx="21289797" cy="4097715"/>
            </a:xfrm>
            <a:custGeom>
              <a:avLst/>
              <a:gdLst/>
              <a:ahLst/>
              <a:cxnLst/>
              <a:rect r="r" b="b" t="t" l="l"/>
              <a:pathLst>
                <a:path h="4097715" w="21289797">
                  <a:moveTo>
                    <a:pt x="20984997" y="0"/>
                  </a:moveTo>
                  <a:lnTo>
                    <a:pt x="304800" y="0"/>
                  </a:lnTo>
                  <a:cubicBezTo>
                    <a:pt x="135890" y="0"/>
                    <a:pt x="0" y="135890"/>
                    <a:pt x="0" y="304800"/>
                  </a:cubicBezTo>
                  <a:lnTo>
                    <a:pt x="0" y="3792915"/>
                  </a:lnTo>
                  <a:cubicBezTo>
                    <a:pt x="0" y="3961825"/>
                    <a:pt x="135890" y="4097715"/>
                    <a:pt x="304800" y="4097715"/>
                  </a:cubicBezTo>
                  <a:lnTo>
                    <a:pt x="20984997" y="4097715"/>
                  </a:lnTo>
                  <a:cubicBezTo>
                    <a:pt x="21153906" y="4097715"/>
                    <a:pt x="21289797" y="3961825"/>
                    <a:pt x="21289797" y="3792915"/>
                  </a:cubicBezTo>
                  <a:lnTo>
                    <a:pt x="21289797" y="304800"/>
                  </a:lnTo>
                  <a:cubicBezTo>
                    <a:pt x="21289797" y="135890"/>
                    <a:pt x="21153906" y="0"/>
                    <a:pt x="20984997" y="0"/>
                  </a:cubicBezTo>
                  <a:close/>
                </a:path>
              </a:pathLst>
            </a:custGeom>
            <a:solidFill>
              <a:srgbClr val="BC7B6A"/>
            </a:solidFill>
          </p:spPr>
        </p:sp>
      </p:grpSp>
      <p:grpSp>
        <p:nvGrpSpPr>
          <p:cNvPr name="Group 10" id="10"/>
          <p:cNvGrpSpPr/>
          <p:nvPr/>
        </p:nvGrpSpPr>
        <p:grpSpPr>
          <a:xfrm rot="0">
            <a:off x="605520" y="3090013"/>
            <a:ext cx="1760349" cy="338820"/>
            <a:chOff x="0" y="0"/>
            <a:chExt cx="21289796" cy="4097715"/>
          </a:xfrm>
        </p:grpSpPr>
        <p:sp>
          <p:nvSpPr>
            <p:cNvPr name="Freeform 11" id="11"/>
            <p:cNvSpPr/>
            <p:nvPr/>
          </p:nvSpPr>
          <p:spPr>
            <a:xfrm flipH="false" flipV="false" rot="0">
              <a:off x="0" y="0"/>
              <a:ext cx="21289797" cy="4097715"/>
            </a:xfrm>
            <a:custGeom>
              <a:avLst/>
              <a:gdLst/>
              <a:ahLst/>
              <a:cxnLst/>
              <a:rect r="r" b="b" t="t" l="l"/>
              <a:pathLst>
                <a:path h="4097715" w="21289797">
                  <a:moveTo>
                    <a:pt x="20984997" y="0"/>
                  </a:moveTo>
                  <a:lnTo>
                    <a:pt x="304800" y="0"/>
                  </a:lnTo>
                  <a:cubicBezTo>
                    <a:pt x="135890" y="0"/>
                    <a:pt x="0" y="135890"/>
                    <a:pt x="0" y="304800"/>
                  </a:cubicBezTo>
                  <a:lnTo>
                    <a:pt x="0" y="3792915"/>
                  </a:lnTo>
                  <a:cubicBezTo>
                    <a:pt x="0" y="3961825"/>
                    <a:pt x="135890" y="4097715"/>
                    <a:pt x="304800" y="4097715"/>
                  </a:cubicBezTo>
                  <a:lnTo>
                    <a:pt x="20984997" y="4097715"/>
                  </a:lnTo>
                  <a:cubicBezTo>
                    <a:pt x="21153906" y="4097715"/>
                    <a:pt x="21289797" y="3961825"/>
                    <a:pt x="21289797" y="3792915"/>
                  </a:cubicBezTo>
                  <a:lnTo>
                    <a:pt x="21289797" y="304800"/>
                  </a:lnTo>
                  <a:cubicBezTo>
                    <a:pt x="21289797" y="135890"/>
                    <a:pt x="21153906" y="0"/>
                    <a:pt x="20984997" y="0"/>
                  </a:cubicBezTo>
                  <a:close/>
                </a:path>
              </a:pathLst>
            </a:custGeom>
            <a:solidFill>
              <a:srgbClr val="BC7B6A"/>
            </a:solidFill>
          </p:spPr>
        </p:sp>
      </p:grpSp>
      <p:grpSp>
        <p:nvGrpSpPr>
          <p:cNvPr name="Group 12" id="12"/>
          <p:cNvGrpSpPr/>
          <p:nvPr/>
        </p:nvGrpSpPr>
        <p:grpSpPr>
          <a:xfrm rot="0">
            <a:off x="613011" y="3438503"/>
            <a:ext cx="1760349" cy="340037"/>
            <a:chOff x="0" y="0"/>
            <a:chExt cx="21289796" cy="4112433"/>
          </a:xfrm>
        </p:grpSpPr>
        <p:sp>
          <p:nvSpPr>
            <p:cNvPr name="Freeform 13" id="13"/>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4" id="14"/>
          <p:cNvGrpSpPr/>
          <p:nvPr/>
        </p:nvGrpSpPr>
        <p:grpSpPr>
          <a:xfrm rot="0">
            <a:off x="605520" y="3790653"/>
            <a:ext cx="1760349" cy="340037"/>
            <a:chOff x="0" y="0"/>
            <a:chExt cx="21289796" cy="4112433"/>
          </a:xfrm>
        </p:grpSpPr>
        <p:sp>
          <p:nvSpPr>
            <p:cNvPr name="Freeform 15" id="15"/>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6" id="16"/>
          <p:cNvGrpSpPr/>
          <p:nvPr/>
        </p:nvGrpSpPr>
        <p:grpSpPr>
          <a:xfrm rot="0">
            <a:off x="613011" y="4140360"/>
            <a:ext cx="1760349" cy="340037"/>
            <a:chOff x="0" y="0"/>
            <a:chExt cx="21289796" cy="4112433"/>
          </a:xfrm>
        </p:grpSpPr>
        <p:sp>
          <p:nvSpPr>
            <p:cNvPr name="Freeform 17" id="17"/>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8" id="18"/>
          <p:cNvGrpSpPr/>
          <p:nvPr/>
        </p:nvGrpSpPr>
        <p:grpSpPr>
          <a:xfrm rot="0">
            <a:off x="613011" y="4490067"/>
            <a:ext cx="1760349" cy="340037"/>
            <a:chOff x="0" y="0"/>
            <a:chExt cx="21289796" cy="4112433"/>
          </a:xfrm>
        </p:grpSpPr>
        <p:sp>
          <p:nvSpPr>
            <p:cNvPr name="Freeform 19" id="19"/>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20" id="20"/>
          <p:cNvGrpSpPr/>
          <p:nvPr/>
        </p:nvGrpSpPr>
        <p:grpSpPr>
          <a:xfrm rot="0">
            <a:off x="2399715" y="2741564"/>
            <a:ext cx="380975" cy="2438247"/>
            <a:chOff x="0" y="0"/>
            <a:chExt cx="4695406" cy="30050721"/>
          </a:xfrm>
        </p:grpSpPr>
        <p:sp>
          <p:nvSpPr>
            <p:cNvPr name="Freeform 21" id="21"/>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22" id="22"/>
          <p:cNvGrpSpPr/>
          <p:nvPr/>
        </p:nvGrpSpPr>
        <p:grpSpPr>
          <a:xfrm rot="0">
            <a:off x="2812024" y="2741564"/>
            <a:ext cx="380975" cy="2438247"/>
            <a:chOff x="0" y="0"/>
            <a:chExt cx="4695406" cy="30050721"/>
          </a:xfrm>
        </p:grpSpPr>
        <p:sp>
          <p:nvSpPr>
            <p:cNvPr name="Freeform 23" id="23"/>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24" id="24"/>
          <p:cNvGrpSpPr/>
          <p:nvPr/>
        </p:nvGrpSpPr>
        <p:grpSpPr>
          <a:xfrm rot="0">
            <a:off x="3227156" y="2741564"/>
            <a:ext cx="380975" cy="2438247"/>
            <a:chOff x="0" y="0"/>
            <a:chExt cx="4695406" cy="30050721"/>
          </a:xfrm>
        </p:grpSpPr>
        <p:sp>
          <p:nvSpPr>
            <p:cNvPr name="Freeform 25" id="25"/>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26" id="26"/>
          <p:cNvGrpSpPr/>
          <p:nvPr/>
        </p:nvGrpSpPr>
        <p:grpSpPr>
          <a:xfrm rot="0">
            <a:off x="3634421" y="2741564"/>
            <a:ext cx="380975" cy="2438247"/>
            <a:chOff x="0" y="0"/>
            <a:chExt cx="4695406" cy="30050721"/>
          </a:xfrm>
        </p:grpSpPr>
        <p:sp>
          <p:nvSpPr>
            <p:cNvPr name="Freeform 27" id="27"/>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28" id="28"/>
          <p:cNvGrpSpPr/>
          <p:nvPr/>
        </p:nvGrpSpPr>
        <p:grpSpPr>
          <a:xfrm rot="0">
            <a:off x="4046208" y="2741564"/>
            <a:ext cx="380975" cy="2438247"/>
            <a:chOff x="0" y="0"/>
            <a:chExt cx="4695406" cy="30050721"/>
          </a:xfrm>
        </p:grpSpPr>
        <p:sp>
          <p:nvSpPr>
            <p:cNvPr name="Freeform 29" id="29"/>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30" id="30"/>
          <p:cNvGrpSpPr/>
          <p:nvPr/>
        </p:nvGrpSpPr>
        <p:grpSpPr>
          <a:xfrm rot="0">
            <a:off x="4458517" y="2741564"/>
            <a:ext cx="380975" cy="2438247"/>
            <a:chOff x="0" y="0"/>
            <a:chExt cx="4695406" cy="30050721"/>
          </a:xfrm>
        </p:grpSpPr>
        <p:sp>
          <p:nvSpPr>
            <p:cNvPr name="Freeform 31" id="31"/>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32" id="32"/>
          <p:cNvGrpSpPr/>
          <p:nvPr/>
        </p:nvGrpSpPr>
        <p:grpSpPr>
          <a:xfrm rot="0">
            <a:off x="4873648" y="2741564"/>
            <a:ext cx="380975" cy="2438247"/>
            <a:chOff x="0" y="0"/>
            <a:chExt cx="4695406" cy="30050721"/>
          </a:xfrm>
        </p:grpSpPr>
        <p:sp>
          <p:nvSpPr>
            <p:cNvPr name="Freeform 33" id="33"/>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34" id="34"/>
          <p:cNvGrpSpPr/>
          <p:nvPr/>
        </p:nvGrpSpPr>
        <p:grpSpPr>
          <a:xfrm rot="0">
            <a:off x="5280913" y="2741564"/>
            <a:ext cx="380975" cy="2438247"/>
            <a:chOff x="0" y="0"/>
            <a:chExt cx="4695406" cy="30050721"/>
          </a:xfrm>
        </p:grpSpPr>
        <p:sp>
          <p:nvSpPr>
            <p:cNvPr name="Freeform 35" id="35"/>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36" id="36"/>
          <p:cNvGrpSpPr/>
          <p:nvPr/>
        </p:nvGrpSpPr>
        <p:grpSpPr>
          <a:xfrm rot="0">
            <a:off x="5692701" y="2741564"/>
            <a:ext cx="380975" cy="2438247"/>
            <a:chOff x="0" y="0"/>
            <a:chExt cx="4695406" cy="30050721"/>
          </a:xfrm>
        </p:grpSpPr>
        <p:sp>
          <p:nvSpPr>
            <p:cNvPr name="Freeform 37" id="37"/>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38" id="38"/>
          <p:cNvGrpSpPr/>
          <p:nvPr/>
        </p:nvGrpSpPr>
        <p:grpSpPr>
          <a:xfrm rot="0">
            <a:off x="6105009" y="2741564"/>
            <a:ext cx="380975" cy="2438247"/>
            <a:chOff x="0" y="0"/>
            <a:chExt cx="4695406" cy="30050721"/>
          </a:xfrm>
        </p:grpSpPr>
        <p:sp>
          <p:nvSpPr>
            <p:cNvPr name="Freeform 39" id="39"/>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40" id="40"/>
          <p:cNvGrpSpPr/>
          <p:nvPr/>
        </p:nvGrpSpPr>
        <p:grpSpPr>
          <a:xfrm rot="0">
            <a:off x="6520141" y="2741564"/>
            <a:ext cx="380975" cy="2438247"/>
            <a:chOff x="0" y="0"/>
            <a:chExt cx="4695406" cy="30050721"/>
          </a:xfrm>
        </p:grpSpPr>
        <p:sp>
          <p:nvSpPr>
            <p:cNvPr name="Freeform 41" id="41"/>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42" id="42"/>
          <p:cNvGrpSpPr/>
          <p:nvPr/>
        </p:nvGrpSpPr>
        <p:grpSpPr>
          <a:xfrm rot="0">
            <a:off x="6927406" y="2741564"/>
            <a:ext cx="380975" cy="2438247"/>
            <a:chOff x="0" y="0"/>
            <a:chExt cx="4695406" cy="30050721"/>
          </a:xfrm>
        </p:grpSpPr>
        <p:sp>
          <p:nvSpPr>
            <p:cNvPr name="Freeform 43" id="43"/>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44" id="44"/>
          <p:cNvGrpSpPr/>
          <p:nvPr/>
        </p:nvGrpSpPr>
        <p:grpSpPr>
          <a:xfrm rot="0">
            <a:off x="7352053" y="2741564"/>
            <a:ext cx="380975" cy="2438247"/>
            <a:chOff x="0" y="0"/>
            <a:chExt cx="4695406" cy="30050721"/>
          </a:xfrm>
        </p:grpSpPr>
        <p:sp>
          <p:nvSpPr>
            <p:cNvPr name="Freeform 45" id="45"/>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46" id="46"/>
          <p:cNvGrpSpPr/>
          <p:nvPr/>
        </p:nvGrpSpPr>
        <p:grpSpPr>
          <a:xfrm rot="0">
            <a:off x="7721319" y="2750889"/>
            <a:ext cx="394106" cy="2522290"/>
            <a:chOff x="0" y="0"/>
            <a:chExt cx="4695406" cy="30050721"/>
          </a:xfrm>
        </p:grpSpPr>
        <p:sp>
          <p:nvSpPr>
            <p:cNvPr name="Freeform 47" id="47"/>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48" id="48"/>
          <p:cNvGrpSpPr/>
          <p:nvPr/>
        </p:nvGrpSpPr>
        <p:grpSpPr>
          <a:xfrm rot="0">
            <a:off x="8150760" y="2750889"/>
            <a:ext cx="394106" cy="2522290"/>
            <a:chOff x="0" y="0"/>
            <a:chExt cx="4695406" cy="30050721"/>
          </a:xfrm>
        </p:grpSpPr>
        <p:sp>
          <p:nvSpPr>
            <p:cNvPr name="Freeform 49" id="49"/>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50" id="50"/>
          <p:cNvGrpSpPr/>
          <p:nvPr/>
        </p:nvGrpSpPr>
        <p:grpSpPr>
          <a:xfrm rot="0">
            <a:off x="8572063" y="2750889"/>
            <a:ext cx="394106" cy="2522290"/>
            <a:chOff x="0" y="0"/>
            <a:chExt cx="4695406" cy="30050721"/>
          </a:xfrm>
        </p:grpSpPr>
        <p:sp>
          <p:nvSpPr>
            <p:cNvPr name="Freeform 51" id="51"/>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sp>
        <p:nvSpPr>
          <p:cNvPr name="AutoShape 52" id="52"/>
          <p:cNvSpPr/>
          <p:nvPr/>
        </p:nvSpPr>
        <p:spPr>
          <a:xfrm flipV="true">
            <a:off x="2467173" y="2913717"/>
            <a:ext cx="6497761" cy="1434"/>
          </a:xfrm>
          <a:prstGeom prst="line">
            <a:avLst/>
          </a:prstGeom>
          <a:ln cap="rnd" w="9525">
            <a:solidFill>
              <a:srgbClr val="BC7B6A"/>
            </a:solidFill>
            <a:prstDash val="solid"/>
            <a:headEnd type="none" len="sm" w="sm"/>
            <a:tailEnd type="none" len="sm" w="sm"/>
          </a:ln>
        </p:spPr>
      </p:sp>
      <p:grpSp>
        <p:nvGrpSpPr>
          <p:cNvPr name="Group 53" id="53"/>
          <p:cNvGrpSpPr/>
          <p:nvPr/>
        </p:nvGrpSpPr>
        <p:grpSpPr>
          <a:xfrm rot="5400000">
            <a:off x="3334048" y="1904860"/>
            <a:ext cx="181087" cy="2034626"/>
            <a:chOff x="0" y="0"/>
            <a:chExt cx="698500" cy="7848074"/>
          </a:xfrm>
        </p:grpSpPr>
        <p:sp>
          <p:nvSpPr>
            <p:cNvPr name="Freeform 54" id="54"/>
            <p:cNvSpPr/>
            <p:nvPr/>
          </p:nvSpPr>
          <p:spPr>
            <a:xfrm flipH="false" flipV="false" rot="0">
              <a:off x="0" y="0"/>
              <a:ext cx="698500" cy="7848074"/>
            </a:xfrm>
            <a:custGeom>
              <a:avLst/>
              <a:gdLst/>
              <a:ahLst/>
              <a:cxnLst/>
              <a:rect r="r" b="b" t="t" l="l"/>
              <a:pathLst>
                <a:path h="7848074" w="698500">
                  <a:moveTo>
                    <a:pt x="349250" y="0"/>
                  </a:moveTo>
                  <a:lnTo>
                    <a:pt x="698500" y="203200"/>
                  </a:lnTo>
                  <a:lnTo>
                    <a:pt x="698500" y="7644874"/>
                  </a:lnTo>
                  <a:lnTo>
                    <a:pt x="349250" y="7848074"/>
                  </a:lnTo>
                  <a:lnTo>
                    <a:pt x="0" y="7644874"/>
                  </a:lnTo>
                  <a:lnTo>
                    <a:pt x="0" y="203200"/>
                  </a:lnTo>
                  <a:lnTo>
                    <a:pt x="349250" y="0"/>
                  </a:lnTo>
                  <a:close/>
                </a:path>
              </a:pathLst>
            </a:custGeom>
            <a:solidFill>
              <a:srgbClr val="BC7B6A"/>
            </a:solidFill>
          </p:spPr>
        </p:sp>
        <p:sp>
          <p:nvSpPr>
            <p:cNvPr name="TextBox 55" id="55"/>
            <p:cNvSpPr txBox="true"/>
            <p:nvPr/>
          </p:nvSpPr>
          <p:spPr>
            <a:xfrm>
              <a:off x="0" y="111125"/>
              <a:ext cx="698500" cy="7597249"/>
            </a:xfrm>
            <a:prstGeom prst="rect">
              <a:avLst/>
            </a:prstGeom>
          </p:spPr>
          <p:txBody>
            <a:bodyPr anchor="ctr" rtlCol="false" tIns="50800" lIns="50800" bIns="50800" rIns="50800"/>
            <a:lstStyle/>
            <a:p>
              <a:pPr algn="ctr">
                <a:lnSpc>
                  <a:spcPts val="1679"/>
                </a:lnSpc>
              </a:pPr>
            </a:p>
          </p:txBody>
        </p:sp>
      </p:grpSp>
      <p:sp>
        <p:nvSpPr>
          <p:cNvPr name="AutoShape 56" id="56"/>
          <p:cNvSpPr/>
          <p:nvPr/>
        </p:nvSpPr>
        <p:spPr>
          <a:xfrm flipV="true">
            <a:off x="2402097" y="3258167"/>
            <a:ext cx="6557655" cy="1434"/>
          </a:xfrm>
          <a:prstGeom prst="line">
            <a:avLst/>
          </a:prstGeom>
          <a:ln cap="rnd" w="9525">
            <a:solidFill>
              <a:srgbClr val="BC7B6A"/>
            </a:solidFill>
            <a:prstDash val="solid"/>
            <a:headEnd type="none" len="sm" w="sm"/>
            <a:tailEnd type="none" len="sm" w="sm"/>
          </a:ln>
        </p:spPr>
      </p:sp>
      <p:sp>
        <p:nvSpPr>
          <p:cNvPr name="AutoShape 57" id="57"/>
          <p:cNvSpPr/>
          <p:nvPr/>
        </p:nvSpPr>
        <p:spPr>
          <a:xfrm flipV="true">
            <a:off x="2407279" y="3613695"/>
            <a:ext cx="6568017" cy="1434"/>
          </a:xfrm>
          <a:prstGeom prst="line">
            <a:avLst/>
          </a:prstGeom>
          <a:ln cap="rnd" w="9525">
            <a:solidFill>
              <a:srgbClr val="BC7B6A"/>
            </a:solidFill>
            <a:prstDash val="solid"/>
            <a:headEnd type="none" len="sm" w="sm"/>
            <a:tailEnd type="none" len="sm" w="sm"/>
          </a:ln>
        </p:spPr>
      </p:sp>
      <p:sp>
        <p:nvSpPr>
          <p:cNvPr name="AutoShape 58" id="58"/>
          <p:cNvSpPr/>
          <p:nvPr/>
        </p:nvSpPr>
        <p:spPr>
          <a:xfrm flipV="true">
            <a:off x="2410077" y="3968979"/>
            <a:ext cx="6557655" cy="1434"/>
          </a:xfrm>
          <a:prstGeom prst="line">
            <a:avLst/>
          </a:prstGeom>
          <a:ln cap="rnd" w="9525">
            <a:solidFill>
              <a:srgbClr val="BC7B6A"/>
            </a:solidFill>
            <a:prstDash val="solid"/>
            <a:headEnd type="none" len="sm" w="sm"/>
            <a:tailEnd type="none" len="sm" w="sm"/>
          </a:ln>
        </p:spPr>
      </p:sp>
      <p:sp>
        <p:nvSpPr>
          <p:cNvPr name="AutoShape 59" id="59"/>
          <p:cNvSpPr/>
          <p:nvPr/>
        </p:nvSpPr>
        <p:spPr>
          <a:xfrm flipV="true">
            <a:off x="2399714" y="4294676"/>
            <a:ext cx="6557655" cy="1434"/>
          </a:xfrm>
          <a:prstGeom prst="line">
            <a:avLst/>
          </a:prstGeom>
          <a:ln cap="rnd" w="9525">
            <a:solidFill>
              <a:srgbClr val="BC7B6A"/>
            </a:solidFill>
            <a:prstDash val="solid"/>
            <a:headEnd type="none" len="sm" w="sm"/>
            <a:tailEnd type="none" len="sm" w="sm"/>
          </a:ln>
        </p:spPr>
      </p:sp>
      <p:sp>
        <p:nvSpPr>
          <p:cNvPr name="AutoShape 60" id="60"/>
          <p:cNvSpPr/>
          <p:nvPr/>
        </p:nvSpPr>
        <p:spPr>
          <a:xfrm flipV="true">
            <a:off x="2402097" y="5003523"/>
            <a:ext cx="6568018" cy="1434"/>
          </a:xfrm>
          <a:prstGeom prst="line">
            <a:avLst/>
          </a:prstGeom>
          <a:ln cap="rnd" w="9525">
            <a:solidFill>
              <a:srgbClr val="BC7B6A"/>
            </a:solidFill>
            <a:prstDash val="solid"/>
            <a:headEnd type="none" len="sm" w="sm"/>
            <a:tailEnd type="none" len="sm" w="sm"/>
          </a:ln>
        </p:spPr>
      </p:sp>
      <p:grpSp>
        <p:nvGrpSpPr>
          <p:cNvPr name="Group 61" id="61"/>
          <p:cNvGrpSpPr/>
          <p:nvPr/>
        </p:nvGrpSpPr>
        <p:grpSpPr>
          <a:xfrm rot="5400000">
            <a:off x="5588327" y="1725641"/>
            <a:ext cx="190651" cy="6563112"/>
            <a:chOff x="0" y="0"/>
            <a:chExt cx="698500" cy="24045656"/>
          </a:xfrm>
        </p:grpSpPr>
        <p:sp>
          <p:nvSpPr>
            <p:cNvPr name="Freeform 62" id="62"/>
            <p:cNvSpPr/>
            <p:nvPr/>
          </p:nvSpPr>
          <p:spPr>
            <a:xfrm flipH="false" flipV="false" rot="0">
              <a:off x="0" y="0"/>
              <a:ext cx="698500" cy="24045656"/>
            </a:xfrm>
            <a:custGeom>
              <a:avLst/>
              <a:gdLst/>
              <a:ahLst/>
              <a:cxnLst/>
              <a:rect r="r" b="b" t="t" l="l"/>
              <a:pathLst>
                <a:path h="24045656" w="698500">
                  <a:moveTo>
                    <a:pt x="349250" y="0"/>
                  </a:moveTo>
                  <a:lnTo>
                    <a:pt x="698500" y="203200"/>
                  </a:lnTo>
                  <a:lnTo>
                    <a:pt x="698500" y="23842456"/>
                  </a:lnTo>
                  <a:lnTo>
                    <a:pt x="349250" y="24045656"/>
                  </a:lnTo>
                  <a:lnTo>
                    <a:pt x="0" y="23842456"/>
                  </a:lnTo>
                  <a:lnTo>
                    <a:pt x="0" y="203200"/>
                  </a:lnTo>
                  <a:lnTo>
                    <a:pt x="349250" y="0"/>
                  </a:lnTo>
                  <a:close/>
                </a:path>
              </a:pathLst>
            </a:custGeom>
            <a:solidFill>
              <a:srgbClr val="BC7B6A"/>
            </a:solidFill>
            <a:ln w="38100" cap="sq">
              <a:solidFill>
                <a:srgbClr val="835F47"/>
              </a:solidFill>
              <a:prstDash val="lgDash"/>
              <a:miter/>
            </a:ln>
          </p:spPr>
        </p:sp>
        <p:sp>
          <p:nvSpPr>
            <p:cNvPr name="TextBox 63" id="63"/>
            <p:cNvSpPr txBox="true"/>
            <p:nvPr/>
          </p:nvSpPr>
          <p:spPr>
            <a:xfrm>
              <a:off x="0" y="111125"/>
              <a:ext cx="698500" cy="23794831"/>
            </a:xfrm>
            <a:prstGeom prst="rect">
              <a:avLst/>
            </a:prstGeom>
          </p:spPr>
          <p:txBody>
            <a:bodyPr anchor="ctr" rtlCol="false" tIns="50800" lIns="50800" bIns="50800" rIns="50800"/>
            <a:lstStyle/>
            <a:p>
              <a:pPr algn="ctr">
                <a:lnSpc>
                  <a:spcPts val="1679"/>
                </a:lnSpc>
              </a:pPr>
            </a:p>
          </p:txBody>
        </p:sp>
      </p:grpSp>
      <p:grpSp>
        <p:nvGrpSpPr>
          <p:cNvPr name="Group 64" id="64"/>
          <p:cNvGrpSpPr/>
          <p:nvPr/>
        </p:nvGrpSpPr>
        <p:grpSpPr>
          <a:xfrm rot="5400000">
            <a:off x="6416457" y="3223909"/>
            <a:ext cx="190651" cy="788353"/>
            <a:chOff x="0" y="0"/>
            <a:chExt cx="698500" cy="2888334"/>
          </a:xfrm>
        </p:grpSpPr>
        <p:sp>
          <p:nvSpPr>
            <p:cNvPr name="Freeform 65" id="65"/>
            <p:cNvSpPr/>
            <p:nvPr/>
          </p:nvSpPr>
          <p:spPr>
            <a:xfrm flipH="false" flipV="false" rot="0">
              <a:off x="0" y="0"/>
              <a:ext cx="698500" cy="2888334"/>
            </a:xfrm>
            <a:custGeom>
              <a:avLst/>
              <a:gdLst/>
              <a:ahLst/>
              <a:cxnLst/>
              <a:rect r="r" b="b" t="t" l="l"/>
              <a:pathLst>
                <a:path h="2888334" w="698500">
                  <a:moveTo>
                    <a:pt x="349250" y="0"/>
                  </a:moveTo>
                  <a:lnTo>
                    <a:pt x="698500" y="203200"/>
                  </a:lnTo>
                  <a:lnTo>
                    <a:pt x="698500" y="2685134"/>
                  </a:lnTo>
                  <a:lnTo>
                    <a:pt x="349250" y="2888334"/>
                  </a:lnTo>
                  <a:lnTo>
                    <a:pt x="0" y="2685134"/>
                  </a:lnTo>
                  <a:lnTo>
                    <a:pt x="0" y="203200"/>
                  </a:lnTo>
                  <a:lnTo>
                    <a:pt x="349250" y="0"/>
                  </a:lnTo>
                  <a:close/>
                </a:path>
              </a:pathLst>
            </a:custGeom>
            <a:solidFill>
              <a:srgbClr val="BC7B6A"/>
            </a:solidFill>
          </p:spPr>
        </p:sp>
        <p:sp>
          <p:nvSpPr>
            <p:cNvPr name="TextBox 66" id="66"/>
            <p:cNvSpPr txBox="true"/>
            <p:nvPr/>
          </p:nvSpPr>
          <p:spPr>
            <a:xfrm>
              <a:off x="0" y="111125"/>
              <a:ext cx="698500" cy="2637509"/>
            </a:xfrm>
            <a:prstGeom prst="rect">
              <a:avLst/>
            </a:prstGeom>
          </p:spPr>
          <p:txBody>
            <a:bodyPr anchor="ctr" rtlCol="false" tIns="50800" lIns="50800" bIns="50800" rIns="50800"/>
            <a:lstStyle/>
            <a:p>
              <a:pPr algn="ctr">
                <a:lnSpc>
                  <a:spcPts val="1679"/>
                </a:lnSpc>
              </a:pPr>
            </a:p>
          </p:txBody>
        </p:sp>
      </p:grpSp>
      <p:grpSp>
        <p:nvGrpSpPr>
          <p:cNvPr name="Group 67" id="67"/>
          <p:cNvGrpSpPr/>
          <p:nvPr/>
        </p:nvGrpSpPr>
        <p:grpSpPr>
          <a:xfrm rot="5400000">
            <a:off x="5590779" y="3085077"/>
            <a:ext cx="190651" cy="2434249"/>
            <a:chOff x="0" y="0"/>
            <a:chExt cx="698500" cy="8918499"/>
          </a:xfrm>
        </p:grpSpPr>
        <p:sp>
          <p:nvSpPr>
            <p:cNvPr name="Freeform 68" id="68"/>
            <p:cNvSpPr/>
            <p:nvPr/>
          </p:nvSpPr>
          <p:spPr>
            <a:xfrm flipH="false" flipV="false" rot="0">
              <a:off x="0" y="0"/>
              <a:ext cx="698500" cy="8918499"/>
            </a:xfrm>
            <a:custGeom>
              <a:avLst/>
              <a:gdLst/>
              <a:ahLst/>
              <a:cxnLst/>
              <a:rect r="r" b="b" t="t" l="l"/>
              <a:pathLst>
                <a:path h="8918499" w="698500">
                  <a:moveTo>
                    <a:pt x="349250" y="0"/>
                  </a:moveTo>
                  <a:lnTo>
                    <a:pt x="698500" y="203200"/>
                  </a:lnTo>
                  <a:lnTo>
                    <a:pt x="698500" y="8715299"/>
                  </a:lnTo>
                  <a:lnTo>
                    <a:pt x="349250" y="8918499"/>
                  </a:lnTo>
                  <a:lnTo>
                    <a:pt x="0" y="8715299"/>
                  </a:lnTo>
                  <a:lnTo>
                    <a:pt x="0" y="203200"/>
                  </a:lnTo>
                  <a:lnTo>
                    <a:pt x="349250" y="0"/>
                  </a:lnTo>
                  <a:close/>
                </a:path>
              </a:pathLst>
            </a:custGeom>
            <a:solidFill>
              <a:srgbClr val="F39540"/>
            </a:solidFill>
          </p:spPr>
        </p:sp>
        <p:sp>
          <p:nvSpPr>
            <p:cNvPr name="TextBox 69" id="69"/>
            <p:cNvSpPr txBox="true"/>
            <p:nvPr/>
          </p:nvSpPr>
          <p:spPr>
            <a:xfrm>
              <a:off x="0" y="111125"/>
              <a:ext cx="698500" cy="8667674"/>
            </a:xfrm>
            <a:prstGeom prst="rect">
              <a:avLst/>
            </a:prstGeom>
          </p:spPr>
          <p:txBody>
            <a:bodyPr anchor="ctr" rtlCol="false" tIns="50800" lIns="50800" bIns="50800" rIns="50800"/>
            <a:lstStyle/>
            <a:p>
              <a:pPr algn="ctr">
                <a:lnSpc>
                  <a:spcPts val="1679"/>
                </a:lnSpc>
              </a:pPr>
            </a:p>
          </p:txBody>
        </p:sp>
      </p:grpSp>
      <p:grpSp>
        <p:nvGrpSpPr>
          <p:cNvPr name="Group 70" id="70"/>
          <p:cNvGrpSpPr/>
          <p:nvPr/>
        </p:nvGrpSpPr>
        <p:grpSpPr>
          <a:xfrm rot="5400000">
            <a:off x="7445437" y="3369961"/>
            <a:ext cx="190651" cy="1200548"/>
            <a:chOff x="0" y="0"/>
            <a:chExt cx="698500" cy="4398520"/>
          </a:xfrm>
        </p:grpSpPr>
        <p:sp>
          <p:nvSpPr>
            <p:cNvPr name="Freeform 71" id="71"/>
            <p:cNvSpPr/>
            <p:nvPr/>
          </p:nvSpPr>
          <p:spPr>
            <a:xfrm flipH="false" flipV="false" rot="0">
              <a:off x="0" y="0"/>
              <a:ext cx="698500" cy="4398520"/>
            </a:xfrm>
            <a:custGeom>
              <a:avLst/>
              <a:gdLst/>
              <a:ahLst/>
              <a:cxnLst/>
              <a:rect r="r" b="b" t="t" l="l"/>
              <a:pathLst>
                <a:path h="4398520" w="698500">
                  <a:moveTo>
                    <a:pt x="349250" y="0"/>
                  </a:moveTo>
                  <a:lnTo>
                    <a:pt x="698500" y="203200"/>
                  </a:lnTo>
                  <a:lnTo>
                    <a:pt x="698500" y="4195320"/>
                  </a:lnTo>
                  <a:lnTo>
                    <a:pt x="349250" y="4398520"/>
                  </a:lnTo>
                  <a:lnTo>
                    <a:pt x="0" y="4195320"/>
                  </a:lnTo>
                  <a:lnTo>
                    <a:pt x="0" y="203200"/>
                  </a:lnTo>
                  <a:lnTo>
                    <a:pt x="349250" y="0"/>
                  </a:lnTo>
                  <a:close/>
                </a:path>
              </a:pathLst>
            </a:custGeom>
            <a:solidFill>
              <a:srgbClr val="BC7B6A"/>
            </a:solidFill>
          </p:spPr>
        </p:sp>
        <p:sp>
          <p:nvSpPr>
            <p:cNvPr name="TextBox 72" id="72"/>
            <p:cNvSpPr txBox="true"/>
            <p:nvPr/>
          </p:nvSpPr>
          <p:spPr>
            <a:xfrm>
              <a:off x="0" y="111125"/>
              <a:ext cx="698500" cy="4147695"/>
            </a:xfrm>
            <a:prstGeom prst="rect">
              <a:avLst/>
            </a:prstGeom>
          </p:spPr>
          <p:txBody>
            <a:bodyPr anchor="ctr" rtlCol="false" tIns="50800" lIns="50800" bIns="50800" rIns="50800"/>
            <a:lstStyle/>
            <a:p>
              <a:pPr algn="ctr">
                <a:lnSpc>
                  <a:spcPts val="1679"/>
                </a:lnSpc>
              </a:pPr>
            </a:p>
          </p:txBody>
        </p:sp>
      </p:grpSp>
      <p:grpSp>
        <p:nvGrpSpPr>
          <p:cNvPr name="Group 73" id="73"/>
          <p:cNvGrpSpPr/>
          <p:nvPr/>
        </p:nvGrpSpPr>
        <p:grpSpPr>
          <a:xfrm rot="5400000">
            <a:off x="5164860" y="2453749"/>
            <a:ext cx="190651" cy="1611349"/>
            <a:chOff x="0" y="0"/>
            <a:chExt cx="698500" cy="5903592"/>
          </a:xfrm>
        </p:grpSpPr>
        <p:sp>
          <p:nvSpPr>
            <p:cNvPr name="Freeform 74" id="74"/>
            <p:cNvSpPr/>
            <p:nvPr/>
          </p:nvSpPr>
          <p:spPr>
            <a:xfrm flipH="false" flipV="false" rot="0">
              <a:off x="0" y="0"/>
              <a:ext cx="698500" cy="5903592"/>
            </a:xfrm>
            <a:custGeom>
              <a:avLst/>
              <a:gdLst/>
              <a:ahLst/>
              <a:cxnLst/>
              <a:rect r="r" b="b" t="t" l="l"/>
              <a:pathLst>
                <a:path h="5903592" w="698500">
                  <a:moveTo>
                    <a:pt x="349250" y="0"/>
                  </a:moveTo>
                  <a:lnTo>
                    <a:pt x="698500" y="203200"/>
                  </a:lnTo>
                  <a:lnTo>
                    <a:pt x="698500" y="5700392"/>
                  </a:lnTo>
                  <a:lnTo>
                    <a:pt x="349250" y="5903592"/>
                  </a:lnTo>
                  <a:lnTo>
                    <a:pt x="0" y="5700392"/>
                  </a:lnTo>
                  <a:lnTo>
                    <a:pt x="0" y="203200"/>
                  </a:lnTo>
                  <a:lnTo>
                    <a:pt x="349250" y="0"/>
                  </a:lnTo>
                  <a:close/>
                </a:path>
              </a:pathLst>
            </a:custGeom>
            <a:solidFill>
              <a:srgbClr val="BC7B6A"/>
            </a:solidFill>
          </p:spPr>
        </p:sp>
        <p:sp>
          <p:nvSpPr>
            <p:cNvPr name="TextBox 75" id="75"/>
            <p:cNvSpPr txBox="true"/>
            <p:nvPr/>
          </p:nvSpPr>
          <p:spPr>
            <a:xfrm>
              <a:off x="0" y="111125"/>
              <a:ext cx="698500" cy="5652767"/>
            </a:xfrm>
            <a:prstGeom prst="rect">
              <a:avLst/>
            </a:prstGeom>
          </p:spPr>
          <p:txBody>
            <a:bodyPr anchor="ctr" rtlCol="false" tIns="50800" lIns="50800" bIns="50800" rIns="50800"/>
            <a:lstStyle/>
            <a:p>
              <a:pPr algn="ctr">
                <a:lnSpc>
                  <a:spcPts val="1679"/>
                </a:lnSpc>
              </a:pPr>
            </a:p>
          </p:txBody>
        </p:sp>
      </p:grpSp>
      <p:sp>
        <p:nvSpPr>
          <p:cNvPr name="TextBox 76" id="76"/>
          <p:cNvSpPr txBox="true"/>
          <p:nvPr/>
        </p:nvSpPr>
        <p:spPr>
          <a:xfrm rot="0">
            <a:off x="814135" y="2124830"/>
            <a:ext cx="1349186" cy="337263"/>
          </a:xfrm>
          <a:prstGeom prst="rect">
            <a:avLst/>
          </a:prstGeom>
        </p:spPr>
        <p:txBody>
          <a:bodyPr anchor="t" rtlCol="false" tIns="0" lIns="0" bIns="0" rIns="0">
            <a:spAutoFit/>
          </a:bodyPr>
          <a:lstStyle/>
          <a:p>
            <a:pPr algn="ctr">
              <a:lnSpc>
                <a:spcPts val="2717"/>
              </a:lnSpc>
            </a:pPr>
            <a:r>
              <a:rPr lang="en-US" sz="1940">
                <a:solidFill>
                  <a:srgbClr val="FFFFFF"/>
                </a:solidFill>
                <a:latin typeface="The Seasons"/>
              </a:rPr>
              <a:t>Task</a:t>
            </a:r>
          </a:p>
        </p:txBody>
      </p:sp>
      <p:sp>
        <p:nvSpPr>
          <p:cNvPr name="TextBox 77" id="77"/>
          <p:cNvSpPr txBox="true"/>
          <p:nvPr/>
        </p:nvSpPr>
        <p:spPr>
          <a:xfrm rot="0">
            <a:off x="5003950" y="1929640"/>
            <a:ext cx="1349186" cy="316387"/>
          </a:xfrm>
          <a:prstGeom prst="rect">
            <a:avLst/>
          </a:prstGeom>
        </p:spPr>
        <p:txBody>
          <a:bodyPr anchor="t" rtlCol="false" tIns="0" lIns="0" bIns="0" rIns="0">
            <a:spAutoFit/>
          </a:bodyPr>
          <a:lstStyle/>
          <a:p>
            <a:pPr algn="ctr">
              <a:lnSpc>
                <a:spcPts val="2508"/>
              </a:lnSpc>
            </a:pPr>
            <a:r>
              <a:rPr lang="en-US" sz="1792">
                <a:solidFill>
                  <a:srgbClr val="FFFFFF"/>
                </a:solidFill>
                <a:latin typeface="The Seasons"/>
              </a:rPr>
              <a:t>Month 1</a:t>
            </a:r>
          </a:p>
        </p:txBody>
      </p:sp>
      <p:sp>
        <p:nvSpPr>
          <p:cNvPr name="TextBox 78" id="78"/>
          <p:cNvSpPr txBox="true"/>
          <p:nvPr/>
        </p:nvSpPr>
        <p:spPr>
          <a:xfrm rot="0">
            <a:off x="795697" y="2787113"/>
            <a:ext cx="1394976"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Company Creation</a:t>
            </a:r>
          </a:p>
        </p:txBody>
      </p:sp>
      <p:sp>
        <p:nvSpPr>
          <p:cNvPr name="TextBox 79" id="79"/>
          <p:cNvSpPr txBox="true"/>
          <p:nvPr/>
        </p:nvSpPr>
        <p:spPr>
          <a:xfrm rot="0">
            <a:off x="811101" y="3135561"/>
            <a:ext cx="1349186"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Documentation</a:t>
            </a:r>
          </a:p>
        </p:txBody>
      </p:sp>
      <p:sp>
        <p:nvSpPr>
          <p:cNvPr name="TextBox 80" id="80"/>
          <p:cNvSpPr txBox="true"/>
          <p:nvPr/>
        </p:nvSpPr>
        <p:spPr>
          <a:xfrm rot="0">
            <a:off x="823050" y="3484660"/>
            <a:ext cx="1349186"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Brainstorming</a:t>
            </a:r>
          </a:p>
        </p:txBody>
      </p:sp>
      <p:sp>
        <p:nvSpPr>
          <p:cNvPr name="TextBox 81" id="81"/>
          <p:cNvSpPr txBox="true"/>
          <p:nvPr/>
        </p:nvSpPr>
        <p:spPr>
          <a:xfrm rot="0">
            <a:off x="795697" y="4178340"/>
            <a:ext cx="1349186"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Market Study</a:t>
            </a:r>
          </a:p>
        </p:txBody>
      </p:sp>
      <p:sp>
        <p:nvSpPr>
          <p:cNvPr name="TextBox 82" id="82"/>
          <p:cNvSpPr txBox="true"/>
          <p:nvPr/>
        </p:nvSpPr>
        <p:spPr>
          <a:xfrm rot="0">
            <a:off x="818593" y="3836810"/>
            <a:ext cx="1349186"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Defining the idea</a:t>
            </a:r>
          </a:p>
        </p:txBody>
      </p:sp>
      <p:sp>
        <p:nvSpPr>
          <p:cNvPr name="TextBox 83" id="83"/>
          <p:cNvSpPr txBox="true"/>
          <p:nvPr/>
        </p:nvSpPr>
        <p:spPr>
          <a:xfrm rot="0">
            <a:off x="789011" y="4532928"/>
            <a:ext cx="1399434"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Creating the teams</a:t>
            </a:r>
          </a:p>
        </p:txBody>
      </p:sp>
      <p:grpSp>
        <p:nvGrpSpPr>
          <p:cNvPr name="Group 84" id="84"/>
          <p:cNvGrpSpPr/>
          <p:nvPr/>
        </p:nvGrpSpPr>
        <p:grpSpPr>
          <a:xfrm rot="0">
            <a:off x="2399715" y="2330308"/>
            <a:ext cx="1617482" cy="380444"/>
            <a:chOff x="0" y="0"/>
            <a:chExt cx="19935018" cy="4688867"/>
          </a:xfrm>
        </p:grpSpPr>
        <p:sp>
          <p:nvSpPr>
            <p:cNvPr name="Freeform 85" id="85"/>
            <p:cNvSpPr/>
            <p:nvPr/>
          </p:nvSpPr>
          <p:spPr>
            <a:xfrm flipH="false" flipV="false" rot="0">
              <a:off x="0" y="0"/>
              <a:ext cx="19935017" cy="4688867"/>
            </a:xfrm>
            <a:custGeom>
              <a:avLst/>
              <a:gdLst/>
              <a:ahLst/>
              <a:cxnLst/>
              <a:rect r="r" b="b" t="t" l="l"/>
              <a:pathLst>
                <a:path h="4688867" w="19935017">
                  <a:moveTo>
                    <a:pt x="19630217" y="0"/>
                  </a:moveTo>
                  <a:lnTo>
                    <a:pt x="304800" y="0"/>
                  </a:lnTo>
                  <a:cubicBezTo>
                    <a:pt x="135890" y="0"/>
                    <a:pt x="0" y="135890"/>
                    <a:pt x="0" y="304800"/>
                  </a:cubicBezTo>
                  <a:lnTo>
                    <a:pt x="0" y="4384067"/>
                  </a:lnTo>
                  <a:cubicBezTo>
                    <a:pt x="0" y="4552977"/>
                    <a:pt x="135890" y="4688867"/>
                    <a:pt x="304800" y="4688867"/>
                  </a:cubicBezTo>
                  <a:lnTo>
                    <a:pt x="19630217" y="4688867"/>
                  </a:lnTo>
                  <a:cubicBezTo>
                    <a:pt x="19799128" y="4688867"/>
                    <a:pt x="19935017" y="4552977"/>
                    <a:pt x="19935017" y="4384067"/>
                  </a:cubicBezTo>
                  <a:lnTo>
                    <a:pt x="19935017" y="304800"/>
                  </a:lnTo>
                  <a:cubicBezTo>
                    <a:pt x="19935017" y="135890"/>
                    <a:pt x="19799128" y="0"/>
                    <a:pt x="19630217" y="0"/>
                  </a:cubicBezTo>
                  <a:close/>
                </a:path>
              </a:pathLst>
            </a:custGeom>
            <a:solidFill>
              <a:srgbClr val="BC7B6A"/>
            </a:solidFill>
          </p:spPr>
        </p:sp>
      </p:grpSp>
      <p:sp>
        <p:nvSpPr>
          <p:cNvPr name="TextBox 86" id="86"/>
          <p:cNvSpPr txBox="true"/>
          <p:nvPr/>
        </p:nvSpPr>
        <p:spPr>
          <a:xfrm rot="0">
            <a:off x="2459609" y="2356938"/>
            <a:ext cx="1499427" cy="279558"/>
          </a:xfrm>
          <a:prstGeom prst="rect">
            <a:avLst/>
          </a:prstGeom>
        </p:spPr>
        <p:txBody>
          <a:bodyPr anchor="t" rtlCol="false" tIns="0" lIns="0" bIns="0" rIns="0">
            <a:spAutoFit/>
          </a:bodyPr>
          <a:lstStyle/>
          <a:p>
            <a:pPr algn="ctr">
              <a:lnSpc>
                <a:spcPts val="2140"/>
              </a:lnSpc>
              <a:spcBef>
                <a:spcPct val="0"/>
              </a:spcBef>
            </a:pPr>
            <a:r>
              <a:rPr lang="en-US" sz="1528">
                <a:solidFill>
                  <a:srgbClr val="F4F4F4"/>
                </a:solidFill>
                <a:latin typeface="Linux Biolinum Bold"/>
              </a:rPr>
              <a:t>Week 1</a:t>
            </a:r>
          </a:p>
        </p:txBody>
      </p:sp>
      <p:grpSp>
        <p:nvGrpSpPr>
          <p:cNvPr name="Group 87" id="87"/>
          <p:cNvGrpSpPr/>
          <p:nvPr/>
        </p:nvGrpSpPr>
        <p:grpSpPr>
          <a:xfrm rot="0">
            <a:off x="4061061" y="2330308"/>
            <a:ext cx="1617482" cy="380444"/>
            <a:chOff x="0" y="0"/>
            <a:chExt cx="19935018" cy="4688867"/>
          </a:xfrm>
        </p:grpSpPr>
        <p:sp>
          <p:nvSpPr>
            <p:cNvPr name="Freeform 88" id="88"/>
            <p:cNvSpPr/>
            <p:nvPr/>
          </p:nvSpPr>
          <p:spPr>
            <a:xfrm flipH="false" flipV="false" rot="0">
              <a:off x="0" y="0"/>
              <a:ext cx="19935017" cy="4688867"/>
            </a:xfrm>
            <a:custGeom>
              <a:avLst/>
              <a:gdLst/>
              <a:ahLst/>
              <a:cxnLst/>
              <a:rect r="r" b="b" t="t" l="l"/>
              <a:pathLst>
                <a:path h="4688867" w="19935017">
                  <a:moveTo>
                    <a:pt x="19630217" y="0"/>
                  </a:moveTo>
                  <a:lnTo>
                    <a:pt x="304800" y="0"/>
                  </a:lnTo>
                  <a:cubicBezTo>
                    <a:pt x="135890" y="0"/>
                    <a:pt x="0" y="135890"/>
                    <a:pt x="0" y="304800"/>
                  </a:cubicBezTo>
                  <a:lnTo>
                    <a:pt x="0" y="4384067"/>
                  </a:lnTo>
                  <a:cubicBezTo>
                    <a:pt x="0" y="4552977"/>
                    <a:pt x="135890" y="4688867"/>
                    <a:pt x="304800" y="4688867"/>
                  </a:cubicBezTo>
                  <a:lnTo>
                    <a:pt x="19630217" y="4688867"/>
                  </a:lnTo>
                  <a:cubicBezTo>
                    <a:pt x="19799128" y="4688867"/>
                    <a:pt x="19935017" y="4552977"/>
                    <a:pt x="19935017" y="4384067"/>
                  </a:cubicBezTo>
                  <a:lnTo>
                    <a:pt x="19935017" y="304800"/>
                  </a:lnTo>
                  <a:cubicBezTo>
                    <a:pt x="19935017" y="135890"/>
                    <a:pt x="19799128" y="0"/>
                    <a:pt x="19630217" y="0"/>
                  </a:cubicBezTo>
                  <a:close/>
                </a:path>
              </a:pathLst>
            </a:custGeom>
            <a:solidFill>
              <a:srgbClr val="BC7B6A"/>
            </a:solidFill>
          </p:spPr>
        </p:sp>
      </p:grpSp>
      <p:sp>
        <p:nvSpPr>
          <p:cNvPr name="TextBox 89" id="89"/>
          <p:cNvSpPr txBox="true"/>
          <p:nvPr/>
        </p:nvSpPr>
        <p:spPr>
          <a:xfrm rot="0">
            <a:off x="4120954" y="2356938"/>
            <a:ext cx="1499427" cy="279558"/>
          </a:xfrm>
          <a:prstGeom prst="rect">
            <a:avLst/>
          </a:prstGeom>
        </p:spPr>
        <p:txBody>
          <a:bodyPr anchor="t" rtlCol="false" tIns="0" lIns="0" bIns="0" rIns="0">
            <a:spAutoFit/>
          </a:bodyPr>
          <a:lstStyle/>
          <a:p>
            <a:pPr algn="ctr">
              <a:lnSpc>
                <a:spcPts val="2140"/>
              </a:lnSpc>
              <a:spcBef>
                <a:spcPct val="0"/>
              </a:spcBef>
            </a:pPr>
            <a:r>
              <a:rPr lang="en-US" sz="1528">
                <a:solidFill>
                  <a:srgbClr val="F4F4F4"/>
                </a:solidFill>
                <a:latin typeface="Linux Biolinum Bold"/>
              </a:rPr>
              <a:t>Week 2</a:t>
            </a:r>
          </a:p>
        </p:txBody>
      </p:sp>
      <p:grpSp>
        <p:nvGrpSpPr>
          <p:cNvPr name="Group 90" id="90"/>
          <p:cNvGrpSpPr/>
          <p:nvPr/>
        </p:nvGrpSpPr>
        <p:grpSpPr>
          <a:xfrm rot="0">
            <a:off x="5711400" y="2330308"/>
            <a:ext cx="1596981" cy="380444"/>
            <a:chOff x="0" y="0"/>
            <a:chExt cx="19682344" cy="4688867"/>
          </a:xfrm>
        </p:grpSpPr>
        <p:sp>
          <p:nvSpPr>
            <p:cNvPr name="Freeform 91" id="91"/>
            <p:cNvSpPr/>
            <p:nvPr/>
          </p:nvSpPr>
          <p:spPr>
            <a:xfrm flipH="false" flipV="false" rot="0">
              <a:off x="0" y="0"/>
              <a:ext cx="19682344" cy="4688867"/>
            </a:xfrm>
            <a:custGeom>
              <a:avLst/>
              <a:gdLst/>
              <a:ahLst/>
              <a:cxnLst/>
              <a:rect r="r" b="b" t="t" l="l"/>
              <a:pathLst>
                <a:path h="4688867" w="19682344">
                  <a:moveTo>
                    <a:pt x="19377544" y="0"/>
                  </a:moveTo>
                  <a:lnTo>
                    <a:pt x="304800" y="0"/>
                  </a:lnTo>
                  <a:cubicBezTo>
                    <a:pt x="135890" y="0"/>
                    <a:pt x="0" y="135890"/>
                    <a:pt x="0" y="304800"/>
                  </a:cubicBezTo>
                  <a:lnTo>
                    <a:pt x="0" y="4384067"/>
                  </a:lnTo>
                  <a:cubicBezTo>
                    <a:pt x="0" y="4552977"/>
                    <a:pt x="135890" y="4688867"/>
                    <a:pt x="304800" y="4688867"/>
                  </a:cubicBezTo>
                  <a:lnTo>
                    <a:pt x="19377544" y="4688867"/>
                  </a:lnTo>
                  <a:cubicBezTo>
                    <a:pt x="19546453" y="4688867"/>
                    <a:pt x="19682344" y="4552977"/>
                    <a:pt x="19682344" y="4384067"/>
                  </a:cubicBezTo>
                  <a:lnTo>
                    <a:pt x="19682344" y="304800"/>
                  </a:lnTo>
                  <a:cubicBezTo>
                    <a:pt x="19682344" y="135890"/>
                    <a:pt x="19546453" y="0"/>
                    <a:pt x="19377544" y="0"/>
                  </a:cubicBezTo>
                  <a:close/>
                </a:path>
              </a:pathLst>
            </a:custGeom>
            <a:solidFill>
              <a:srgbClr val="BC7B6A"/>
            </a:solidFill>
          </p:spPr>
        </p:sp>
      </p:grpSp>
      <p:sp>
        <p:nvSpPr>
          <p:cNvPr name="TextBox 92" id="92"/>
          <p:cNvSpPr txBox="true"/>
          <p:nvPr/>
        </p:nvSpPr>
        <p:spPr>
          <a:xfrm rot="0">
            <a:off x="5771294" y="2356938"/>
            <a:ext cx="1499427" cy="279558"/>
          </a:xfrm>
          <a:prstGeom prst="rect">
            <a:avLst/>
          </a:prstGeom>
        </p:spPr>
        <p:txBody>
          <a:bodyPr anchor="t" rtlCol="false" tIns="0" lIns="0" bIns="0" rIns="0">
            <a:spAutoFit/>
          </a:bodyPr>
          <a:lstStyle/>
          <a:p>
            <a:pPr algn="ctr">
              <a:lnSpc>
                <a:spcPts val="2140"/>
              </a:lnSpc>
              <a:spcBef>
                <a:spcPct val="0"/>
              </a:spcBef>
            </a:pPr>
            <a:r>
              <a:rPr lang="en-US" sz="1528">
                <a:solidFill>
                  <a:srgbClr val="F4F4F4"/>
                </a:solidFill>
                <a:latin typeface="Linux Biolinum Bold"/>
              </a:rPr>
              <a:t>Week 3</a:t>
            </a:r>
          </a:p>
        </p:txBody>
      </p:sp>
      <p:grpSp>
        <p:nvGrpSpPr>
          <p:cNvPr name="Group 93" id="93"/>
          <p:cNvGrpSpPr/>
          <p:nvPr/>
        </p:nvGrpSpPr>
        <p:grpSpPr>
          <a:xfrm rot="0">
            <a:off x="7352053" y="2330308"/>
            <a:ext cx="1605319" cy="380444"/>
            <a:chOff x="0" y="0"/>
            <a:chExt cx="19785108" cy="4688867"/>
          </a:xfrm>
        </p:grpSpPr>
        <p:sp>
          <p:nvSpPr>
            <p:cNvPr name="Freeform 94" id="94"/>
            <p:cNvSpPr/>
            <p:nvPr/>
          </p:nvSpPr>
          <p:spPr>
            <a:xfrm flipH="false" flipV="false" rot="0">
              <a:off x="0" y="0"/>
              <a:ext cx="19785109" cy="4688867"/>
            </a:xfrm>
            <a:custGeom>
              <a:avLst/>
              <a:gdLst/>
              <a:ahLst/>
              <a:cxnLst/>
              <a:rect r="r" b="b" t="t" l="l"/>
              <a:pathLst>
                <a:path h="4688867" w="19785109">
                  <a:moveTo>
                    <a:pt x="19480309" y="0"/>
                  </a:moveTo>
                  <a:lnTo>
                    <a:pt x="304800" y="0"/>
                  </a:lnTo>
                  <a:cubicBezTo>
                    <a:pt x="135890" y="0"/>
                    <a:pt x="0" y="135890"/>
                    <a:pt x="0" y="304800"/>
                  </a:cubicBezTo>
                  <a:lnTo>
                    <a:pt x="0" y="4384067"/>
                  </a:lnTo>
                  <a:cubicBezTo>
                    <a:pt x="0" y="4552977"/>
                    <a:pt x="135890" y="4688867"/>
                    <a:pt x="304800" y="4688867"/>
                  </a:cubicBezTo>
                  <a:lnTo>
                    <a:pt x="19480309" y="4688867"/>
                  </a:lnTo>
                  <a:cubicBezTo>
                    <a:pt x="19649218" y="4688867"/>
                    <a:pt x="19785109" y="4552977"/>
                    <a:pt x="19785109" y="4384067"/>
                  </a:cubicBezTo>
                  <a:lnTo>
                    <a:pt x="19785109" y="304800"/>
                  </a:lnTo>
                  <a:cubicBezTo>
                    <a:pt x="19785109" y="135890"/>
                    <a:pt x="19649218" y="0"/>
                    <a:pt x="19480309" y="0"/>
                  </a:cubicBezTo>
                  <a:close/>
                </a:path>
              </a:pathLst>
            </a:custGeom>
            <a:solidFill>
              <a:srgbClr val="BC7B6A"/>
            </a:solidFill>
          </p:spPr>
        </p:sp>
      </p:grpSp>
      <p:sp>
        <p:nvSpPr>
          <p:cNvPr name="TextBox 95" id="95"/>
          <p:cNvSpPr txBox="true"/>
          <p:nvPr/>
        </p:nvSpPr>
        <p:spPr>
          <a:xfrm rot="0">
            <a:off x="7422496" y="2356938"/>
            <a:ext cx="1499427" cy="279558"/>
          </a:xfrm>
          <a:prstGeom prst="rect">
            <a:avLst/>
          </a:prstGeom>
        </p:spPr>
        <p:txBody>
          <a:bodyPr anchor="t" rtlCol="false" tIns="0" lIns="0" bIns="0" rIns="0">
            <a:spAutoFit/>
          </a:bodyPr>
          <a:lstStyle/>
          <a:p>
            <a:pPr algn="ctr">
              <a:lnSpc>
                <a:spcPts val="2140"/>
              </a:lnSpc>
              <a:spcBef>
                <a:spcPct val="0"/>
              </a:spcBef>
            </a:pPr>
            <a:r>
              <a:rPr lang="en-US" sz="1528">
                <a:solidFill>
                  <a:srgbClr val="F4F4F4"/>
                </a:solidFill>
                <a:latin typeface="Linux Biolinum Bold"/>
              </a:rPr>
              <a:t>Week 4</a:t>
            </a:r>
          </a:p>
        </p:txBody>
      </p:sp>
      <p:grpSp>
        <p:nvGrpSpPr>
          <p:cNvPr name="Group 96" id="96"/>
          <p:cNvGrpSpPr/>
          <p:nvPr/>
        </p:nvGrpSpPr>
        <p:grpSpPr>
          <a:xfrm rot="0">
            <a:off x="615190" y="4839774"/>
            <a:ext cx="1760349" cy="340037"/>
            <a:chOff x="0" y="0"/>
            <a:chExt cx="21289796" cy="4112433"/>
          </a:xfrm>
        </p:grpSpPr>
        <p:sp>
          <p:nvSpPr>
            <p:cNvPr name="Freeform 97" id="97"/>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sp>
        <p:nvSpPr>
          <p:cNvPr name="TextBox 98" id="98"/>
          <p:cNvSpPr txBox="true"/>
          <p:nvPr/>
        </p:nvSpPr>
        <p:spPr>
          <a:xfrm rot="0">
            <a:off x="791240" y="4883335"/>
            <a:ext cx="1399434" cy="209623"/>
          </a:xfrm>
          <a:prstGeom prst="rect">
            <a:avLst/>
          </a:prstGeom>
        </p:spPr>
        <p:txBody>
          <a:bodyPr anchor="t" rtlCol="false" tIns="0" lIns="0" bIns="0" rIns="0">
            <a:spAutoFit/>
          </a:bodyPr>
          <a:lstStyle/>
          <a:p>
            <a:pPr algn="ctr">
              <a:lnSpc>
                <a:spcPts val="1585"/>
              </a:lnSpc>
            </a:pPr>
            <a:r>
              <a:rPr lang="en-US" sz="1132">
                <a:solidFill>
                  <a:srgbClr val="FFFFFF"/>
                </a:solidFill>
                <a:latin typeface="Poppins Thin Bold"/>
              </a:rPr>
              <a:t>Funding</a:t>
            </a:r>
          </a:p>
        </p:txBody>
      </p:sp>
      <p:sp>
        <p:nvSpPr>
          <p:cNvPr name="AutoShape 99" id="99"/>
          <p:cNvSpPr/>
          <p:nvPr/>
        </p:nvSpPr>
        <p:spPr>
          <a:xfrm flipV="true">
            <a:off x="2407279" y="4662680"/>
            <a:ext cx="6568018" cy="1434"/>
          </a:xfrm>
          <a:prstGeom prst="line">
            <a:avLst/>
          </a:prstGeom>
          <a:ln cap="rnd" w="9525">
            <a:solidFill>
              <a:srgbClr val="BC7B6A"/>
            </a:solidFill>
            <a:prstDash val="solid"/>
            <a:headEnd type="none" len="sm" w="sm"/>
            <a:tailEnd type="none" len="sm" w="sm"/>
          </a:ln>
        </p:spPr>
      </p:sp>
      <p:grpSp>
        <p:nvGrpSpPr>
          <p:cNvPr name="Group 100" id="100"/>
          <p:cNvGrpSpPr/>
          <p:nvPr/>
        </p:nvGrpSpPr>
        <p:grpSpPr>
          <a:xfrm rot="5400000">
            <a:off x="8468111" y="4339826"/>
            <a:ext cx="197223" cy="804392"/>
            <a:chOff x="0" y="0"/>
            <a:chExt cx="698500" cy="2848902"/>
          </a:xfrm>
        </p:grpSpPr>
        <p:sp>
          <p:nvSpPr>
            <p:cNvPr name="Freeform 101" id="101"/>
            <p:cNvSpPr/>
            <p:nvPr/>
          </p:nvSpPr>
          <p:spPr>
            <a:xfrm flipH="false" flipV="false" rot="0">
              <a:off x="0" y="0"/>
              <a:ext cx="698500" cy="2848901"/>
            </a:xfrm>
            <a:custGeom>
              <a:avLst/>
              <a:gdLst/>
              <a:ahLst/>
              <a:cxnLst/>
              <a:rect r="r" b="b" t="t" l="l"/>
              <a:pathLst>
                <a:path h="2848901" w="698500">
                  <a:moveTo>
                    <a:pt x="349250" y="0"/>
                  </a:moveTo>
                  <a:lnTo>
                    <a:pt x="698500" y="203200"/>
                  </a:lnTo>
                  <a:lnTo>
                    <a:pt x="698500" y="2645701"/>
                  </a:lnTo>
                  <a:lnTo>
                    <a:pt x="349250" y="2848901"/>
                  </a:lnTo>
                  <a:lnTo>
                    <a:pt x="0" y="2645701"/>
                  </a:lnTo>
                  <a:lnTo>
                    <a:pt x="0" y="203200"/>
                  </a:lnTo>
                  <a:lnTo>
                    <a:pt x="349250" y="0"/>
                  </a:lnTo>
                  <a:close/>
                </a:path>
              </a:pathLst>
            </a:custGeom>
            <a:solidFill>
              <a:srgbClr val="BC7B6A"/>
            </a:solidFill>
          </p:spPr>
        </p:sp>
        <p:sp>
          <p:nvSpPr>
            <p:cNvPr name="TextBox 102" id="102"/>
            <p:cNvSpPr txBox="true"/>
            <p:nvPr/>
          </p:nvSpPr>
          <p:spPr>
            <a:xfrm>
              <a:off x="0" y="111125"/>
              <a:ext cx="698500" cy="2598077"/>
            </a:xfrm>
            <a:prstGeom prst="rect">
              <a:avLst/>
            </a:prstGeom>
          </p:spPr>
          <p:txBody>
            <a:bodyPr anchor="ctr" rtlCol="false" tIns="50800" lIns="50800" bIns="50800" rIns="50800"/>
            <a:lstStyle/>
            <a:p>
              <a:pPr algn="ctr">
                <a:lnSpc>
                  <a:spcPts val="1679"/>
                </a:lnSpc>
              </a:pPr>
            </a:p>
          </p:txBody>
        </p:sp>
      </p:grpSp>
      <p:grpSp>
        <p:nvGrpSpPr>
          <p:cNvPr name="Group 103" id="103"/>
          <p:cNvGrpSpPr/>
          <p:nvPr/>
        </p:nvGrpSpPr>
        <p:grpSpPr>
          <a:xfrm rot="0">
            <a:off x="618280" y="5488275"/>
            <a:ext cx="1755370" cy="790434"/>
            <a:chOff x="0" y="0"/>
            <a:chExt cx="21136155" cy="9517500"/>
          </a:xfrm>
        </p:grpSpPr>
        <p:sp>
          <p:nvSpPr>
            <p:cNvPr name="Freeform 104" id="104"/>
            <p:cNvSpPr/>
            <p:nvPr/>
          </p:nvSpPr>
          <p:spPr>
            <a:xfrm flipH="false" flipV="false" rot="0">
              <a:off x="0" y="0"/>
              <a:ext cx="21136155" cy="9517500"/>
            </a:xfrm>
            <a:custGeom>
              <a:avLst/>
              <a:gdLst/>
              <a:ahLst/>
              <a:cxnLst/>
              <a:rect r="r" b="b" t="t" l="l"/>
              <a:pathLst>
                <a:path h="9517500" w="21136155">
                  <a:moveTo>
                    <a:pt x="20831355" y="0"/>
                  </a:moveTo>
                  <a:lnTo>
                    <a:pt x="304800" y="0"/>
                  </a:lnTo>
                  <a:cubicBezTo>
                    <a:pt x="135890" y="0"/>
                    <a:pt x="0" y="135890"/>
                    <a:pt x="0" y="304800"/>
                  </a:cubicBezTo>
                  <a:lnTo>
                    <a:pt x="0" y="9212700"/>
                  </a:lnTo>
                  <a:cubicBezTo>
                    <a:pt x="0" y="9381610"/>
                    <a:pt x="135890" y="9517500"/>
                    <a:pt x="304800" y="9517500"/>
                  </a:cubicBezTo>
                  <a:lnTo>
                    <a:pt x="20831355" y="9517500"/>
                  </a:lnTo>
                  <a:cubicBezTo>
                    <a:pt x="21000264" y="9517500"/>
                    <a:pt x="21136155" y="9381610"/>
                    <a:pt x="21136155" y="9212700"/>
                  </a:cubicBezTo>
                  <a:lnTo>
                    <a:pt x="21136155" y="304800"/>
                  </a:lnTo>
                  <a:cubicBezTo>
                    <a:pt x="21136155" y="135890"/>
                    <a:pt x="21000264" y="0"/>
                    <a:pt x="20831355" y="0"/>
                  </a:cubicBezTo>
                  <a:close/>
                </a:path>
              </a:pathLst>
            </a:custGeom>
            <a:solidFill>
              <a:srgbClr val="8F5546"/>
            </a:solidFill>
          </p:spPr>
        </p:sp>
      </p:grpSp>
      <p:grpSp>
        <p:nvGrpSpPr>
          <p:cNvPr name="Group 105" id="105"/>
          <p:cNvGrpSpPr/>
          <p:nvPr/>
        </p:nvGrpSpPr>
        <p:grpSpPr>
          <a:xfrm rot="0">
            <a:off x="2417358" y="5488275"/>
            <a:ext cx="1629560" cy="377359"/>
            <a:chOff x="0" y="0"/>
            <a:chExt cx="19621292" cy="4543731"/>
          </a:xfrm>
        </p:grpSpPr>
        <p:sp>
          <p:nvSpPr>
            <p:cNvPr name="Freeform 106" id="106"/>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grpSp>
        <p:nvGrpSpPr>
          <p:cNvPr name="Group 107" id="107"/>
          <p:cNvGrpSpPr/>
          <p:nvPr/>
        </p:nvGrpSpPr>
        <p:grpSpPr>
          <a:xfrm rot="0">
            <a:off x="2422286" y="5882362"/>
            <a:ext cx="382658" cy="382126"/>
            <a:chOff x="0" y="0"/>
            <a:chExt cx="4695406" cy="4688867"/>
          </a:xfrm>
        </p:grpSpPr>
        <p:sp>
          <p:nvSpPr>
            <p:cNvPr name="Freeform 108" id="10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109" id="109"/>
          <p:cNvGrpSpPr/>
          <p:nvPr/>
        </p:nvGrpSpPr>
        <p:grpSpPr>
          <a:xfrm rot="0">
            <a:off x="2417358" y="6311238"/>
            <a:ext cx="382658" cy="3480357"/>
            <a:chOff x="0" y="0"/>
            <a:chExt cx="4695406" cy="42705667"/>
          </a:xfrm>
        </p:grpSpPr>
        <p:sp>
          <p:nvSpPr>
            <p:cNvPr name="Freeform 110" id="110"/>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11" id="111"/>
          <p:cNvGrpSpPr/>
          <p:nvPr/>
        </p:nvGrpSpPr>
        <p:grpSpPr>
          <a:xfrm rot="0">
            <a:off x="2831803" y="6311238"/>
            <a:ext cx="382658" cy="3480357"/>
            <a:chOff x="0" y="0"/>
            <a:chExt cx="4695406" cy="42705667"/>
          </a:xfrm>
        </p:grpSpPr>
        <p:sp>
          <p:nvSpPr>
            <p:cNvPr name="Freeform 112" id="112"/>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13" id="113"/>
          <p:cNvGrpSpPr/>
          <p:nvPr/>
        </p:nvGrpSpPr>
        <p:grpSpPr>
          <a:xfrm rot="0">
            <a:off x="3250581" y="6311238"/>
            <a:ext cx="382658" cy="3480357"/>
            <a:chOff x="0" y="0"/>
            <a:chExt cx="4695406" cy="42705667"/>
          </a:xfrm>
        </p:grpSpPr>
        <p:sp>
          <p:nvSpPr>
            <p:cNvPr name="Freeform 114" id="114"/>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15" id="115"/>
          <p:cNvGrpSpPr/>
          <p:nvPr/>
        </p:nvGrpSpPr>
        <p:grpSpPr>
          <a:xfrm rot="0">
            <a:off x="3657522" y="6311238"/>
            <a:ext cx="382658" cy="3480357"/>
            <a:chOff x="0" y="0"/>
            <a:chExt cx="4695406" cy="42705667"/>
          </a:xfrm>
        </p:grpSpPr>
        <p:sp>
          <p:nvSpPr>
            <p:cNvPr name="Freeform 116" id="116"/>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17" id="117"/>
          <p:cNvGrpSpPr/>
          <p:nvPr/>
        </p:nvGrpSpPr>
        <p:grpSpPr>
          <a:xfrm rot="0">
            <a:off x="4071904" y="6311238"/>
            <a:ext cx="382658" cy="3480357"/>
            <a:chOff x="0" y="0"/>
            <a:chExt cx="4695406" cy="42705667"/>
          </a:xfrm>
        </p:grpSpPr>
        <p:sp>
          <p:nvSpPr>
            <p:cNvPr name="Freeform 118" id="118"/>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19" id="119"/>
          <p:cNvGrpSpPr/>
          <p:nvPr/>
        </p:nvGrpSpPr>
        <p:grpSpPr>
          <a:xfrm rot="0">
            <a:off x="4485573" y="6311238"/>
            <a:ext cx="382658" cy="3480357"/>
            <a:chOff x="0" y="0"/>
            <a:chExt cx="4695406" cy="42705667"/>
          </a:xfrm>
        </p:grpSpPr>
        <p:sp>
          <p:nvSpPr>
            <p:cNvPr name="Freeform 120" id="120"/>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21" id="121"/>
          <p:cNvGrpSpPr/>
          <p:nvPr/>
        </p:nvGrpSpPr>
        <p:grpSpPr>
          <a:xfrm rot="0">
            <a:off x="4904351" y="6311238"/>
            <a:ext cx="382658" cy="3480357"/>
            <a:chOff x="0" y="0"/>
            <a:chExt cx="4695406" cy="42705667"/>
          </a:xfrm>
        </p:grpSpPr>
        <p:sp>
          <p:nvSpPr>
            <p:cNvPr name="Freeform 122" id="122"/>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23" id="123"/>
          <p:cNvGrpSpPr/>
          <p:nvPr/>
        </p:nvGrpSpPr>
        <p:grpSpPr>
          <a:xfrm rot="0">
            <a:off x="5311292" y="6311238"/>
            <a:ext cx="382658" cy="3480357"/>
            <a:chOff x="0" y="0"/>
            <a:chExt cx="4695406" cy="42705667"/>
          </a:xfrm>
        </p:grpSpPr>
        <p:sp>
          <p:nvSpPr>
            <p:cNvPr name="Freeform 124" id="124"/>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25" id="125"/>
          <p:cNvGrpSpPr/>
          <p:nvPr/>
        </p:nvGrpSpPr>
        <p:grpSpPr>
          <a:xfrm rot="0">
            <a:off x="5723089" y="6311238"/>
            <a:ext cx="382658" cy="3480357"/>
            <a:chOff x="0" y="0"/>
            <a:chExt cx="4695406" cy="42705667"/>
          </a:xfrm>
        </p:grpSpPr>
        <p:sp>
          <p:nvSpPr>
            <p:cNvPr name="Freeform 126" id="126"/>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27" id="127"/>
          <p:cNvGrpSpPr/>
          <p:nvPr/>
        </p:nvGrpSpPr>
        <p:grpSpPr>
          <a:xfrm rot="0">
            <a:off x="6139343" y="6311238"/>
            <a:ext cx="382658" cy="3480357"/>
            <a:chOff x="0" y="0"/>
            <a:chExt cx="4695406" cy="42705667"/>
          </a:xfrm>
        </p:grpSpPr>
        <p:sp>
          <p:nvSpPr>
            <p:cNvPr name="Freeform 128" id="128"/>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29" id="129"/>
          <p:cNvGrpSpPr/>
          <p:nvPr/>
        </p:nvGrpSpPr>
        <p:grpSpPr>
          <a:xfrm rot="0">
            <a:off x="6555997" y="6311238"/>
            <a:ext cx="382658" cy="3485343"/>
            <a:chOff x="0" y="0"/>
            <a:chExt cx="4695406" cy="42766856"/>
          </a:xfrm>
        </p:grpSpPr>
        <p:sp>
          <p:nvSpPr>
            <p:cNvPr name="Freeform 130" id="130"/>
            <p:cNvSpPr/>
            <p:nvPr/>
          </p:nvSpPr>
          <p:spPr>
            <a:xfrm flipH="false" flipV="false" rot="0">
              <a:off x="0" y="0"/>
              <a:ext cx="4695406" cy="42766856"/>
            </a:xfrm>
            <a:custGeom>
              <a:avLst/>
              <a:gdLst/>
              <a:ahLst/>
              <a:cxnLst/>
              <a:rect r="r" b="b" t="t" l="l"/>
              <a:pathLst>
                <a:path h="42766856" w="4695406">
                  <a:moveTo>
                    <a:pt x="4390606" y="0"/>
                  </a:moveTo>
                  <a:lnTo>
                    <a:pt x="304800" y="0"/>
                  </a:lnTo>
                  <a:cubicBezTo>
                    <a:pt x="135890" y="0"/>
                    <a:pt x="0" y="135890"/>
                    <a:pt x="0" y="304800"/>
                  </a:cubicBezTo>
                  <a:lnTo>
                    <a:pt x="0" y="42462056"/>
                  </a:lnTo>
                  <a:cubicBezTo>
                    <a:pt x="0" y="42630967"/>
                    <a:pt x="135890" y="42766856"/>
                    <a:pt x="304800" y="42766856"/>
                  </a:cubicBezTo>
                  <a:lnTo>
                    <a:pt x="4390606" y="42766856"/>
                  </a:lnTo>
                  <a:cubicBezTo>
                    <a:pt x="4559516" y="42766856"/>
                    <a:pt x="4695406" y="42630967"/>
                    <a:pt x="4695406" y="42462056"/>
                  </a:cubicBezTo>
                  <a:lnTo>
                    <a:pt x="4695406" y="304800"/>
                  </a:lnTo>
                  <a:cubicBezTo>
                    <a:pt x="4695406" y="135890"/>
                    <a:pt x="4559516" y="0"/>
                    <a:pt x="4390606" y="0"/>
                  </a:cubicBezTo>
                  <a:close/>
                </a:path>
              </a:pathLst>
            </a:custGeom>
            <a:solidFill>
              <a:srgbClr val="BC7B6A">
                <a:alpha val="40000"/>
              </a:srgbClr>
            </a:solidFill>
          </p:spPr>
        </p:sp>
      </p:grpSp>
      <p:grpSp>
        <p:nvGrpSpPr>
          <p:cNvPr name="Group 131" id="131"/>
          <p:cNvGrpSpPr/>
          <p:nvPr/>
        </p:nvGrpSpPr>
        <p:grpSpPr>
          <a:xfrm rot="0">
            <a:off x="6962938" y="6311238"/>
            <a:ext cx="382658" cy="3480357"/>
            <a:chOff x="0" y="0"/>
            <a:chExt cx="4695406" cy="42705667"/>
          </a:xfrm>
        </p:grpSpPr>
        <p:sp>
          <p:nvSpPr>
            <p:cNvPr name="Freeform 132" id="132"/>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33" id="133"/>
          <p:cNvGrpSpPr/>
          <p:nvPr/>
        </p:nvGrpSpPr>
        <p:grpSpPr>
          <a:xfrm rot="0">
            <a:off x="7391586" y="6311238"/>
            <a:ext cx="382658" cy="3480357"/>
            <a:chOff x="0" y="0"/>
            <a:chExt cx="4695406" cy="42705667"/>
          </a:xfrm>
        </p:grpSpPr>
        <p:sp>
          <p:nvSpPr>
            <p:cNvPr name="Freeform 134" id="134"/>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35" id="135"/>
          <p:cNvGrpSpPr/>
          <p:nvPr/>
        </p:nvGrpSpPr>
        <p:grpSpPr>
          <a:xfrm rot="0">
            <a:off x="7805717" y="6311238"/>
            <a:ext cx="382658" cy="3480357"/>
            <a:chOff x="0" y="0"/>
            <a:chExt cx="4695406" cy="42705667"/>
          </a:xfrm>
        </p:grpSpPr>
        <p:sp>
          <p:nvSpPr>
            <p:cNvPr name="Freeform 136" id="136"/>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37" id="137"/>
          <p:cNvGrpSpPr/>
          <p:nvPr/>
        </p:nvGrpSpPr>
        <p:grpSpPr>
          <a:xfrm rot="0">
            <a:off x="8222684" y="6311238"/>
            <a:ext cx="382658" cy="3480357"/>
            <a:chOff x="0" y="0"/>
            <a:chExt cx="4695406" cy="42705667"/>
          </a:xfrm>
        </p:grpSpPr>
        <p:sp>
          <p:nvSpPr>
            <p:cNvPr name="Freeform 138" id="138"/>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39" id="139"/>
          <p:cNvGrpSpPr/>
          <p:nvPr/>
        </p:nvGrpSpPr>
        <p:grpSpPr>
          <a:xfrm rot="0">
            <a:off x="8631749" y="6311238"/>
            <a:ext cx="382658" cy="3480357"/>
            <a:chOff x="0" y="0"/>
            <a:chExt cx="4695406" cy="42705667"/>
          </a:xfrm>
        </p:grpSpPr>
        <p:sp>
          <p:nvSpPr>
            <p:cNvPr name="Freeform 140" id="140"/>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sp>
        <p:nvSpPr>
          <p:cNvPr name="AutoShape 141" id="141"/>
          <p:cNvSpPr/>
          <p:nvPr/>
        </p:nvSpPr>
        <p:spPr>
          <a:xfrm rot="-2019">
            <a:off x="2422287" y="6414019"/>
            <a:ext cx="6586642" cy="0"/>
          </a:xfrm>
          <a:prstGeom prst="line">
            <a:avLst/>
          </a:prstGeom>
          <a:ln cap="rnd" w="9525">
            <a:solidFill>
              <a:srgbClr val="BC7B6A"/>
            </a:solidFill>
            <a:prstDash val="solid"/>
            <a:headEnd type="none" len="sm" w="sm"/>
            <a:tailEnd type="none" len="sm" w="sm"/>
          </a:ln>
        </p:spPr>
      </p:sp>
      <p:grpSp>
        <p:nvGrpSpPr>
          <p:cNvPr name="Group 142" id="142"/>
          <p:cNvGrpSpPr/>
          <p:nvPr/>
        </p:nvGrpSpPr>
        <p:grpSpPr>
          <a:xfrm rot="5400000">
            <a:off x="2543593" y="6235325"/>
            <a:ext cx="132915" cy="379933"/>
            <a:chOff x="0" y="0"/>
            <a:chExt cx="510431" cy="1459050"/>
          </a:xfrm>
        </p:grpSpPr>
        <p:sp>
          <p:nvSpPr>
            <p:cNvPr name="Freeform 143" id="143"/>
            <p:cNvSpPr/>
            <p:nvPr/>
          </p:nvSpPr>
          <p:spPr>
            <a:xfrm flipH="false" flipV="false" rot="0">
              <a:off x="0" y="0"/>
              <a:ext cx="510431" cy="1459050"/>
            </a:xfrm>
            <a:custGeom>
              <a:avLst/>
              <a:gdLst/>
              <a:ahLst/>
              <a:cxnLst/>
              <a:rect r="r" b="b" t="t" l="l"/>
              <a:pathLst>
                <a:path h="1459050" w="510431">
                  <a:moveTo>
                    <a:pt x="255215" y="0"/>
                  </a:moveTo>
                  <a:lnTo>
                    <a:pt x="510431" y="203200"/>
                  </a:lnTo>
                  <a:lnTo>
                    <a:pt x="510431" y="1255850"/>
                  </a:lnTo>
                  <a:lnTo>
                    <a:pt x="255215" y="1459050"/>
                  </a:lnTo>
                  <a:lnTo>
                    <a:pt x="0" y="1255850"/>
                  </a:lnTo>
                  <a:lnTo>
                    <a:pt x="0" y="203200"/>
                  </a:lnTo>
                  <a:lnTo>
                    <a:pt x="255215" y="0"/>
                  </a:lnTo>
                  <a:close/>
                </a:path>
              </a:pathLst>
            </a:custGeom>
            <a:solidFill>
              <a:srgbClr val="BC7B6A"/>
            </a:solidFill>
          </p:spPr>
        </p:sp>
        <p:sp>
          <p:nvSpPr>
            <p:cNvPr name="TextBox 144" id="144"/>
            <p:cNvSpPr txBox="true"/>
            <p:nvPr/>
          </p:nvSpPr>
          <p:spPr>
            <a:xfrm>
              <a:off x="0" y="111125"/>
              <a:ext cx="510431" cy="1208225"/>
            </a:xfrm>
            <a:prstGeom prst="rect">
              <a:avLst/>
            </a:prstGeom>
          </p:spPr>
          <p:txBody>
            <a:bodyPr anchor="ctr" rtlCol="false" tIns="50800" lIns="50800" bIns="50800" rIns="50800"/>
            <a:lstStyle/>
            <a:p>
              <a:pPr algn="ctr">
                <a:lnSpc>
                  <a:spcPts val="1679"/>
                </a:lnSpc>
              </a:pPr>
            </a:p>
          </p:txBody>
        </p:sp>
      </p:grpSp>
      <p:sp>
        <p:nvSpPr>
          <p:cNvPr name="TextBox 145" id="145"/>
          <p:cNvSpPr txBox="true"/>
          <p:nvPr/>
        </p:nvSpPr>
        <p:spPr>
          <a:xfrm rot="0">
            <a:off x="775227" y="5710445"/>
            <a:ext cx="1355150" cy="338544"/>
          </a:xfrm>
          <a:prstGeom prst="rect">
            <a:avLst/>
          </a:prstGeom>
        </p:spPr>
        <p:txBody>
          <a:bodyPr anchor="t" rtlCol="false" tIns="0" lIns="0" bIns="0" rIns="0">
            <a:spAutoFit/>
          </a:bodyPr>
          <a:lstStyle/>
          <a:p>
            <a:pPr algn="ctr">
              <a:lnSpc>
                <a:spcPts val="2729"/>
              </a:lnSpc>
            </a:pPr>
            <a:r>
              <a:rPr lang="en-US" sz="1949">
                <a:solidFill>
                  <a:srgbClr val="FFFFFF"/>
                </a:solidFill>
                <a:latin typeface="The Seasons"/>
              </a:rPr>
              <a:t>Task</a:t>
            </a:r>
          </a:p>
        </p:txBody>
      </p:sp>
      <p:sp>
        <p:nvSpPr>
          <p:cNvPr name="TextBox 146" id="146"/>
          <p:cNvSpPr txBox="true"/>
          <p:nvPr/>
        </p:nvSpPr>
        <p:spPr>
          <a:xfrm rot="0">
            <a:off x="2534161" y="5494355"/>
            <a:ext cx="1355150" cy="317575"/>
          </a:xfrm>
          <a:prstGeom prst="rect">
            <a:avLst/>
          </a:prstGeom>
        </p:spPr>
        <p:txBody>
          <a:bodyPr anchor="t" rtlCol="false" tIns="0" lIns="0" bIns="0" rIns="0">
            <a:spAutoFit/>
          </a:bodyPr>
          <a:lstStyle/>
          <a:p>
            <a:pPr algn="ctr">
              <a:lnSpc>
                <a:spcPts val="2520"/>
              </a:lnSpc>
            </a:pPr>
            <a:r>
              <a:rPr lang="en-US" sz="1800">
                <a:solidFill>
                  <a:srgbClr val="FFFFFF"/>
                </a:solidFill>
                <a:latin typeface="The Seasons"/>
              </a:rPr>
              <a:t>Month 2</a:t>
            </a:r>
          </a:p>
        </p:txBody>
      </p:sp>
      <p:sp>
        <p:nvSpPr>
          <p:cNvPr name="TextBox 147" id="147"/>
          <p:cNvSpPr txBox="true"/>
          <p:nvPr/>
        </p:nvSpPr>
        <p:spPr>
          <a:xfrm rot="0">
            <a:off x="2432695" y="5909320"/>
            <a:ext cx="361842" cy="280583"/>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5</a:t>
            </a:r>
          </a:p>
        </p:txBody>
      </p:sp>
      <p:grpSp>
        <p:nvGrpSpPr>
          <p:cNvPr name="Group 148" id="148"/>
          <p:cNvGrpSpPr/>
          <p:nvPr/>
        </p:nvGrpSpPr>
        <p:grpSpPr>
          <a:xfrm rot="0">
            <a:off x="605520" y="6311238"/>
            <a:ext cx="1768130" cy="225225"/>
            <a:chOff x="0" y="0"/>
            <a:chExt cx="21289796" cy="2711897"/>
          </a:xfrm>
        </p:grpSpPr>
        <p:sp>
          <p:nvSpPr>
            <p:cNvPr name="Freeform 149" id="149"/>
            <p:cNvSpPr/>
            <p:nvPr/>
          </p:nvSpPr>
          <p:spPr>
            <a:xfrm flipH="false" flipV="false" rot="0">
              <a:off x="0" y="0"/>
              <a:ext cx="21289797" cy="2711897"/>
            </a:xfrm>
            <a:custGeom>
              <a:avLst/>
              <a:gdLst/>
              <a:ahLst/>
              <a:cxnLst/>
              <a:rect r="r" b="b" t="t" l="l"/>
              <a:pathLst>
                <a:path h="2711897" w="21289797">
                  <a:moveTo>
                    <a:pt x="20984997" y="0"/>
                  </a:moveTo>
                  <a:lnTo>
                    <a:pt x="304800" y="0"/>
                  </a:lnTo>
                  <a:cubicBezTo>
                    <a:pt x="135890" y="0"/>
                    <a:pt x="0" y="135890"/>
                    <a:pt x="0" y="304800"/>
                  </a:cubicBezTo>
                  <a:lnTo>
                    <a:pt x="0" y="2407097"/>
                  </a:lnTo>
                  <a:cubicBezTo>
                    <a:pt x="0" y="2576007"/>
                    <a:pt x="135890" y="2711897"/>
                    <a:pt x="304800" y="2711897"/>
                  </a:cubicBezTo>
                  <a:lnTo>
                    <a:pt x="20984997" y="2711897"/>
                  </a:lnTo>
                  <a:cubicBezTo>
                    <a:pt x="21153906" y="2711897"/>
                    <a:pt x="21289797" y="2576007"/>
                    <a:pt x="21289797" y="2407097"/>
                  </a:cubicBezTo>
                  <a:lnTo>
                    <a:pt x="21289797" y="304800"/>
                  </a:lnTo>
                  <a:cubicBezTo>
                    <a:pt x="21289797" y="135890"/>
                    <a:pt x="21153906" y="0"/>
                    <a:pt x="20984997" y="0"/>
                  </a:cubicBezTo>
                  <a:close/>
                </a:path>
              </a:pathLst>
            </a:custGeom>
            <a:solidFill>
              <a:srgbClr val="BC7B6A"/>
            </a:solidFill>
          </p:spPr>
        </p:sp>
      </p:grpSp>
      <p:sp>
        <p:nvSpPr>
          <p:cNvPr name="TextBox 150" id="150"/>
          <p:cNvSpPr txBox="true"/>
          <p:nvPr/>
        </p:nvSpPr>
        <p:spPr>
          <a:xfrm rot="0">
            <a:off x="738526" y="6333402"/>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Design and mockup</a:t>
            </a:r>
          </a:p>
        </p:txBody>
      </p:sp>
      <p:grpSp>
        <p:nvGrpSpPr>
          <p:cNvPr name="Group 151" id="151"/>
          <p:cNvGrpSpPr/>
          <p:nvPr/>
        </p:nvGrpSpPr>
        <p:grpSpPr>
          <a:xfrm rot="0">
            <a:off x="2846443" y="5882362"/>
            <a:ext cx="382658" cy="382126"/>
            <a:chOff x="0" y="0"/>
            <a:chExt cx="510211" cy="509501"/>
          </a:xfrm>
        </p:grpSpPr>
        <p:grpSp>
          <p:nvGrpSpPr>
            <p:cNvPr name="Group 152" id="152"/>
            <p:cNvGrpSpPr/>
            <p:nvPr/>
          </p:nvGrpSpPr>
          <p:grpSpPr>
            <a:xfrm rot="0">
              <a:off x="0" y="0"/>
              <a:ext cx="510211" cy="509501"/>
              <a:chOff x="0" y="0"/>
              <a:chExt cx="4695406" cy="4688867"/>
            </a:xfrm>
          </p:grpSpPr>
          <p:sp>
            <p:nvSpPr>
              <p:cNvPr name="Freeform 153" id="15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54" id="154"/>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6</a:t>
              </a:r>
            </a:p>
          </p:txBody>
        </p:sp>
      </p:grpSp>
      <p:grpSp>
        <p:nvGrpSpPr>
          <p:cNvPr name="Group 155" id="155"/>
          <p:cNvGrpSpPr/>
          <p:nvPr/>
        </p:nvGrpSpPr>
        <p:grpSpPr>
          <a:xfrm rot="0">
            <a:off x="3258241" y="5882362"/>
            <a:ext cx="382658" cy="382126"/>
            <a:chOff x="0" y="0"/>
            <a:chExt cx="510211" cy="509501"/>
          </a:xfrm>
        </p:grpSpPr>
        <p:grpSp>
          <p:nvGrpSpPr>
            <p:cNvPr name="Group 156" id="156"/>
            <p:cNvGrpSpPr/>
            <p:nvPr/>
          </p:nvGrpSpPr>
          <p:grpSpPr>
            <a:xfrm rot="0">
              <a:off x="0" y="0"/>
              <a:ext cx="510211" cy="509501"/>
              <a:chOff x="0" y="0"/>
              <a:chExt cx="4695406" cy="4688867"/>
            </a:xfrm>
          </p:grpSpPr>
          <p:sp>
            <p:nvSpPr>
              <p:cNvPr name="Freeform 157" id="15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58" id="158"/>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7</a:t>
              </a:r>
            </a:p>
          </p:txBody>
        </p:sp>
      </p:grpSp>
      <p:grpSp>
        <p:nvGrpSpPr>
          <p:cNvPr name="Group 159" id="159"/>
          <p:cNvGrpSpPr/>
          <p:nvPr/>
        </p:nvGrpSpPr>
        <p:grpSpPr>
          <a:xfrm rot="0">
            <a:off x="3664259" y="5882362"/>
            <a:ext cx="382658" cy="382126"/>
            <a:chOff x="0" y="0"/>
            <a:chExt cx="510211" cy="509501"/>
          </a:xfrm>
        </p:grpSpPr>
        <p:grpSp>
          <p:nvGrpSpPr>
            <p:cNvPr name="Group 160" id="160"/>
            <p:cNvGrpSpPr/>
            <p:nvPr/>
          </p:nvGrpSpPr>
          <p:grpSpPr>
            <a:xfrm rot="0">
              <a:off x="0" y="0"/>
              <a:ext cx="510211" cy="509501"/>
              <a:chOff x="0" y="0"/>
              <a:chExt cx="4695406" cy="4688867"/>
            </a:xfrm>
          </p:grpSpPr>
          <p:sp>
            <p:nvSpPr>
              <p:cNvPr name="Freeform 161" id="16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62" id="162"/>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8</a:t>
              </a:r>
            </a:p>
          </p:txBody>
        </p:sp>
      </p:grpSp>
      <p:grpSp>
        <p:nvGrpSpPr>
          <p:cNvPr name="Group 163" id="163"/>
          <p:cNvGrpSpPr/>
          <p:nvPr/>
        </p:nvGrpSpPr>
        <p:grpSpPr>
          <a:xfrm rot="0">
            <a:off x="4076057" y="5882362"/>
            <a:ext cx="382658" cy="382126"/>
            <a:chOff x="0" y="0"/>
            <a:chExt cx="510211" cy="509501"/>
          </a:xfrm>
        </p:grpSpPr>
        <p:grpSp>
          <p:nvGrpSpPr>
            <p:cNvPr name="Group 164" id="164"/>
            <p:cNvGrpSpPr/>
            <p:nvPr/>
          </p:nvGrpSpPr>
          <p:grpSpPr>
            <a:xfrm rot="0">
              <a:off x="0" y="0"/>
              <a:ext cx="510211" cy="509501"/>
              <a:chOff x="0" y="0"/>
              <a:chExt cx="4695406" cy="4688867"/>
            </a:xfrm>
          </p:grpSpPr>
          <p:sp>
            <p:nvSpPr>
              <p:cNvPr name="Freeform 165" id="16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66" id="166"/>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9</a:t>
              </a:r>
            </a:p>
          </p:txBody>
        </p:sp>
      </p:grpSp>
      <p:grpSp>
        <p:nvGrpSpPr>
          <p:cNvPr name="Group 167" id="167"/>
          <p:cNvGrpSpPr/>
          <p:nvPr/>
        </p:nvGrpSpPr>
        <p:grpSpPr>
          <a:xfrm rot="0">
            <a:off x="4490188" y="5882362"/>
            <a:ext cx="382658" cy="382126"/>
            <a:chOff x="0" y="0"/>
            <a:chExt cx="510211" cy="509501"/>
          </a:xfrm>
        </p:grpSpPr>
        <p:grpSp>
          <p:nvGrpSpPr>
            <p:cNvPr name="Group 168" id="168"/>
            <p:cNvGrpSpPr/>
            <p:nvPr/>
          </p:nvGrpSpPr>
          <p:grpSpPr>
            <a:xfrm rot="0">
              <a:off x="0" y="0"/>
              <a:ext cx="510211" cy="509501"/>
              <a:chOff x="0" y="0"/>
              <a:chExt cx="4695406" cy="4688867"/>
            </a:xfrm>
          </p:grpSpPr>
          <p:sp>
            <p:nvSpPr>
              <p:cNvPr name="Freeform 169" id="16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70" id="170"/>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10</a:t>
              </a:r>
            </a:p>
          </p:txBody>
        </p:sp>
      </p:grpSp>
      <p:grpSp>
        <p:nvGrpSpPr>
          <p:cNvPr name="Group 171" id="171"/>
          <p:cNvGrpSpPr/>
          <p:nvPr/>
        </p:nvGrpSpPr>
        <p:grpSpPr>
          <a:xfrm rot="0">
            <a:off x="4910350" y="5882362"/>
            <a:ext cx="382658" cy="382126"/>
            <a:chOff x="0" y="0"/>
            <a:chExt cx="510211" cy="509501"/>
          </a:xfrm>
        </p:grpSpPr>
        <p:grpSp>
          <p:nvGrpSpPr>
            <p:cNvPr name="Group 172" id="172"/>
            <p:cNvGrpSpPr/>
            <p:nvPr/>
          </p:nvGrpSpPr>
          <p:grpSpPr>
            <a:xfrm rot="0">
              <a:off x="0" y="0"/>
              <a:ext cx="510211" cy="509501"/>
              <a:chOff x="0" y="0"/>
              <a:chExt cx="4695406" cy="4688867"/>
            </a:xfrm>
          </p:grpSpPr>
          <p:sp>
            <p:nvSpPr>
              <p:cNvPr name="Freeform 173" id="17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74" id="174"/>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11</a:t>
              </a:r>
            </a:p>
          </p:txBody>
        </p:sp>
      </p:grpSp>
      <p:grpSp>
        <p:nvGrpSpPr>
          <p:cNvPr name="Group 175" id="175"/>
          <p:cNvGrpSpPr/>
          <p:nvPr/>
        </p:nvGrpSpPr>
        <p:grpSpPr>
          <a:xfrm rot="0">
            <a:off x="5316220" y="5882362"/>
            <a:ext cx="382658" cy="382126"/>
            <a:chOff x="0" y="0"/>
            <a:chExt cx="510211" cy="509501"/>
          </a:xfrm>
        </p:grpSpPr>
        <p:grpSp>
          <p:nvGrpSpPr>
            <p:cNvPr name="Group 176" id="176"/>
            <p:cNvGrpSpPr/>
            <p:nvPr/>
          </p:nvGrpSpPr>
          <p:grpSpPr>
            <a:xfrm rot="0">
              <a:off x="0" y="0"/>
              <a:ext cx="510211" cy="509501"/>
              <a:chOff x="0" y="0"/>
              <a:chExt cx="4695406" cy="4688867"/>
            </a:xfrm>
          </p:grpSpPr>
          <p:sp>
            <p:nvSpPr>
              <p:cNvPr name="Freeform 177" id="17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78" id="178"/>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12</a:t>
              </a:r>
            </a:p>
          </p:txBody>
        </p:sp>
      </p:grpSp>
      <p:grpSp>
        <p:nvGrpSpPr>
          <p:cNvPr name="Group 179" id="179"/>
          <p:cNvGrpSpPr/>
          <p:nvPr/>
        </p:nvGrpSpPr>
        <p:grpSpPr>
          <a:xfrm rot="0">
            <a:off x="5732360" y="5882362"/>
            <a:ext cx="382658" cy="382126"/>
            <a:chOff x="0" y="0"/>
            <a:chExt cx="510211" cy="509501"/>
          </a:xfrm>
        </p:grpSpPr>
        <p:grpSp>
          <p:nvGrpSpPr>
            <p:cNvPr name="Group 180" id="180"/>
            <p:cNvGrpSpPr/>
            <p:nvPr/>
          </p:nvGrpSpPr>
          <p:grpSpPr>
            <a:xfrm rot="0">
              <a:off x="0" y="0"/>
              <a:ext cx="510211" cy="509501"/>
              <a:chOff x="0" y="0"/>
              <a:chExt cx="4695406" cy="4688867"/>
            </a:xfrm>
          </p:grpSpPr>
          <p:sp>
            <p:nvSpPr>
              <p:cNvPr name="Freeform 181" id="18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82" id="182"/>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13</a:t>
              </a:r>
            </a:p>
          </p:txBody>
        </p:sp>
      </p:grpSp>
      <p:grpSp>
        <p:nvGrpSpPr>
          <p:cNvPr name="Group 183" id="183"/>
          <p:cNvGrpSpPr/>
          <p:nvPr/>
        </p:nvGrpSpPr>
        <p:grpSpPr>
          <a:xfrm rot="0">
            <a:off x="6149014" y="5882362"/>
            <a:ext cx="382658" cy="382126"/>
            <a:chOff x="0" y="0"/>
            <a:chExt cx="510211" cy="509501"/>
          </a:xfrm>
        </p:grpSpPr>
        <p:grpSp>
          <p:nvGrpSpPr>
            <p:cNvPr name="Group 184" id="184"/>
            <p:cNvGrpSpPr/>
            <p:nvPr/>
          </p:nvGrpSpPr>
          <p:grpSpPr>
            <a:xfrm rot="0">
              <a:off x="0" y="0"/>
              <a:ext cx="510211" cy="509501"/>
              <a:chOff x="0" y="0"/>
              <a:chExt cx="4695406" cy="4688867"/>
            </a:xfrm>
          </p:grpSpPr>
          <p:sp>
            <p:nvSpPr>
              <p:cNvPr name="Freeform 185" id="18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86" id="186"/>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14</a:t>
              </a:r>
            </a:p>
          </p:txBody>
        </p:sp>
      </p:grpSp>
      <p:grpSp>
        <p:nvGrpSpPr>
          <p:cNvPr name="Group 187" id="187"/>
          <p:cNvGrpSpPr/>
          <p:nvPr/>
        </p:nvGrpSpPr>
        <p:grpSpPr>
          <a:xfrm rot="0">
            <a:off x="6555955" y="5882362"/>
            <a:ext cx="382658" cy="382126"/>
            <a:chOff x="0" y="0"/>
            <a:chExt cx="510211" cy="509501"/>
          </a:xfrm>
        </p:grpSpPr>
        <p:grpSp>
          <p:nvGrpSpPr>
            <p:cNvPr name="Group 188" id="188"/>
            <p:cNvGrpSpPr/>
            <p:nvPr/>
          </p:nvGrpSpPr>
          <p:grpSpPr>
            <a:xfrm rot="0">
              <a:off x="0" y="0"/>
              <a:ext cx="510211" cy="509501"/>
              <a:chOff x="0" y="0"/>
              <a:chExt cx="4695406" cy="4688867"/>
            </a:xfrm>
          </p:grpSpPr>
          <p:sp>
            <p:nvSpPr>
              <p:cNvPr name="Freeform 189" id="18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90" id="190"/>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15</a:t>
              </a:r>
            </a:p>
          </p:txBody>
        </p:sp>
      </p:grpSp>
      <p:grpSp>
        <p:nvGrpSpPr>
          <p:cNvPr name="Group 191" id="191"/>
          <p:cNvGrpSpPr/>
          <p:nvPr/>
        </p:nvGrpSpPr>
        <p:grpSpPr>
          <a:xfrm rot="0">
            <a:off x="6969990" y="5882362"/>
            <a:ext cx="382658" cy="382126"/>
            <a:chOff x="0" y="0"/>
            <a:chExt cx="510211" cy="509501"/>
          </a:xfrm>
        </p:grpSpPr>
        <p:grpSp>
          <p:nvGrpSpPr>
            <p:cNvPr name="Group 192" id="192"/>
            <p:cNvGrpSpPr/>
            <p:nvPr/>
          </p:nvGrpSpPr>
          <p:grpSpPr>
            <a:xfrm rot="0">
              <a:off x="0" y="0"/>
              <a:ext cx="510211" cy="509501"/>
              <a:chOff x="0" y="0"/>
              <a:chExt cx="4695406" cy="4688867"/>
            </a:xfrm>
          </p:grpSpPr>
          <p:sp>
            <p:nvSpPr>
              <p:cNvPr name="Freeform 193" id="19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94" id="194"/>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16</a:t>
              </a:r>
            </a:p>
          </p:txBody>
        </p:sp>
      </p:grpSp>
      <p:grpSp>
        <p:nvGrpSpPr>
          <p:cNvPr name="Group 195" id="195"/>
          <p:cNvGrpSpPr/>
          <p:nvPr/>
        </p:nvGrpSpPr>
        <p:grpSpPr>
          <a:xfrm rot="0">
            <a:off x="7396357" y="5882362"/>
            <a:ext cx="382658" cy="382126"/>
            <a:chOff x="0" y="0"/>
            <a:chExt cx="510211" cy="509501"/>
          </a:xfrm>
        </p:grpSpPr>
        <p:grpSp>
          <p:nvGrpSpPr>
            <p:cNvPr name="Group 196" id="196"/>
            <p:cNvGrpSpPr/>
            <p:nvPr/>
          </p:nvGrpSpPr>
          <p:grpSpPr>
            <a:xfrm rot="0">
              <a:off x="0" y="0"/>
              <a:ext cx="510211" cy="509501"/>
              <a:chOff x="0" y="0"/>
              <a:chExt cx="4695406" cy="4688867"/>
            </a:xfrm>
          </p:grpSpPr>
          <p:sp>
            <p:nvSpPr>
              <p:cNvPr name="Freeform 197" id="19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98" id="198"/>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17</a:t>
              </a:r>
            </a:p>
          </p:txBody>
        </p:sp>
      </p:grpSp>
      <p:grpSp>
        <p:nvGrpSpPr>
          <p:cNvPr name="Group 199" id="199"/>
          <p:cNvGrpSpPr/>
          <p:nvPr/>
        </p:nvGrpSpPr>
        <p:grpSpPr>
          <a:xfrm rot="0">
            <a:off x="7808154" y="5882362"/>
            <a:ext cx="382658" cy="382126"/>
            <a:chOff x="0" y="0"/>
            <a:chExt cx="510211" cy="509501"/>
          </a:xfrm>
        </p:grpSpPr>
        <p:grpSp>
          <p:nvGrpSpPr>
            <p:cNvPr name="Group 200" id="200"/>
            <p:cNvGrpSpPr/>
            <p:nvPr/>
          </p:nvGrpSpPr>
          <p:grpSpPr>
            <a:xfrm rot="0">
              <a:off x="0" y="0"/>
              <a:ext cx="510211" cy="509501"/>
              <a:chOff x="0" y="0"/>
              <a:chExt cx="4695406" cy="4688867"/>
            </a:xfrm>
          </p:grpSpPr>
          <p:sp>
            <p:nvSpPr>
              <p:cNvPr name="Freeform 201" id="20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202" id="202"/>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18</a:t>
              </a:r>
            </a:p>
          </p:txBody>
        </p:sp>
      </p:grpSp>
      <p:grpSp>
        <p:nvGrpSpPr>
          <p:cNvPr name="Group 203" id="203"/>
          <p:cNvGrpSpPr/>
          <p:nvPr/>
        </p:nvGrpSpPr>
        <p:grpSpPr>
          <a:xfrm rot="0">
            <a:off x="8219951" y="5882362"/>
            <a:ext cx="382658" cy="382126"/>
            <a:chOff x="0" y="0"/>
            <a:chExt cx="510211" cy="509501"/>
          </a:xfrm>
        </p:grpSpPr>
        <p:grpSp>
          <p:nvGrpSpPr>
            <p:cNvPr name="Group 204" id="204"/>
            <p:cNvGrpSpPr/>
            <p:nvPr/>
          </p:nvGrpSpPr>
          <p:grpSpPr>
            <a:xfrm rot="0">
              <a:off x="0" y="0"/>
              <a:ext cx="510211" cy="509501"/>
              <a:chOff x="0" y="0"/>
              <a:chExt cx="4695406" cy="4688867"/>
            </a:xfrm>
          </p:grpSpPr>
          <p:sp>
            <p:nvSpPr>
              <p:cNvPr name="Freeform 205" id="20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206" id="206"/>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19</a:t>
              </a:r>
            </a:p>
          </p:txBody>
        </p:sp>
      </p:grpSp>
      <p:grpSp>
        <p:nvGrpSpPr>
          <p:cNvPr name="Group 207" id="207"/>
          <p:cNvGrpSpPr/>
          <p:nvPr/>
        </p:nvGrpSpPr>
        <p:grpSpPr>
          <a:xfrm rot="0">
            <a:off x="8631749" y="5882362"/>
            <a:ext cx="382658" cy="382126"/>
            <a:chOff x="0" y="0"/>
            <a:chExt cx="510211" cy="509501"/>
          </a:xfrm>
        </p:grpSpPr>
        <p:grpSp>
          <p:nvGrpSpPr>
            <p:cNvPr name="Group 208" id="208"/>
            <p:cNvGrpSpPr/>
            <p:nvPr/>
          </p:nvGrpSpPr>
          <p:grpSpPr>
            <a:xfrm rot="0">
              <a:off x="0" y="0"/>
              <a:ext cx="510211" cy="509501"/>
              <a:chOff x="0" y="0"/>
              <a:chExt cx="4695406" cy="4688867"/>
            </a:xfrm>
          </p:grpSpPr>
          <p:sp>
            <p:nvSpPr>
              <p:cNvPr name="Freeform 209" id="20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210" id="210"/>
            <p:cNvSpPr txBox="true"/>
            <p:nvPr/>
          </p:nvSpPr>
          <p:spPr>
            <a:xfrm rot="0">
              <a:off x="13878" y="51820"/>
              <a:ext cx="482456" cy="358236"/>
            </a:xfrm>
            <a:prstGeom prst="rect">
              <a:avLst/>
            </a:prstGeom>
          </p:spPr>
          <p:txBody>
            <a:bodyPr anchor="t" rtlCol="false" tIns="0" lIns="0" bIns="0" rIns="0">
              <a:spAutoFit/>
            </a:bodyPr>
            <a:lstStyle/>
            <a:p>
              <a:pPr algn="ctr">
                <a:lnSpc>
                  <a:spcPts val="2149"/>
                </a:lnSpc>
              </a:pPr>
              <a:r>
                <a:rPr lang="en-US" sz="1535">
                  <a:solidFill>
                    <a:srgbClr val="FFFFFF"/>
                  </a:solidFill>
                  <a:latin typeface="Linux Biolinum Bold"/>
                </a:rPr>
                <a:t>20</a:t>
              </a:r>
            </a:p>
          </p:txBody>
        </p:sp>
      </p:grpSp>
      <p:grpSp>
        <p:nvGrpSpPr>
          <p:cNvPr name="Group 211" id="211"/>
          <p:cNvGrpSpPr/>
          <p:nvPr/>
        </p:nvGrpSpPr>
        <p:grpSpPr>
          <a:xfrm rot="0">
            <a:off x="605520" y="6555889"/>
            <a:ext cx="1768130" cy="210655"/>
            <a:chOff x="0" y="0"/>
            <a:chExt cx="21289796" cy="2536469"/>
          </a:xfrm>
        </p:grpSpPr>
        <p:sp>
          <p:nvSpPr>
            <p:cNvPr name="Freeform 212" id="212"/>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213" id="213"/>
          <p:cNvSpPr txBox="true"/>
          <p:nvPr/>
        </p:nvSpPr>
        <p:spPr>
          <a:xfrm rot="0">
            <a:off x="660593" y="6573690"/>
            <a:ext cx="1692698"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Software programming</a:t>
            </a:r>
          </a:p>
        </p:txBody>
      </p:sp>
      <p:grpSp>
        <p:nvGrpSpPr>
          <p:cNvPr name="Group 214" id="214"/>
          <p:cNvGrpSpPr/>
          <p:nvPr/>
        </p:nvGrpSpPr>
        <p:grpSpPr>
          <a:xfrm rot="0">
            <a:off x="605520" y="6788055"/>
            <a:ext cx="1768130" cy="210655"/>
            <a:chOff x="0" y="0"/>
            <a:chExt cx="21289796" cy="2536469"/>
          </a:xfrm>
        </p:grpSpPr>
        <p:sp>
          <p:nvSpPr>
            <p:cNvPr name="Freeform 215" id="215"/>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216" id="216"/>
          <p:cNvSpPr txBox="true"/>
          <p:nvPr/>
        </p:nvSpPr>
        <p:spPr>
          <a:xfrm rot="0">
            <a:off x="733928" y="6805856"/>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UI programming</a:t>
            </a:r>
          </a:p>
        </p:txBody>
      </p:sp>
      <p:grpSp>
        <p:nvGrpSpPr>
          <p:cNvPr name="Group 217" id="217"/>
          <p:cNvGrpSpPr/>
          <p:nvPr/>
        </p:nvGrpSpPr>
        <p:grpSpPr>
          <a:xfrm rot="0">
            <a:off x="605520" y="7018136"/>
            <a:ext cx="1768130" cy="210655"/>
            <a:chOff x="0" y="0"/>
            <a:chExt cx="21289796" cy="2536469"/>
          </a:xfrm>
        </p:grpSpPr>
        <p:sp>
          <p:nvSpPr>
            <p:cNvPr name="Freeform 218" id="218"/>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219" id="219"/>
          <p:cNvSpPr txBox="true"/>
          <p:nvPr/>
        </p:nvSpPr>
        <p:spPr>
          <a:xfrm rot="0">
            <a:off x="684385" y="7037938"/>
            <a:ext cx="1610400"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Combine software +  UI</a:t>
            </a:r>
          </a:p>
        </p:txBody>
      </p:sp>
      <p:grpSp>
        <p:nvGrpSpPr>
          <p:cNvPr name="Group 220" id="220"/>
          <p:cNvGrpSpPr/>
          <p:nvPr/>
        </p:nvGrpSpPr>
        <p:grpSpPr>
          <a:xfrm rot="0">
            <a:off x="605520" y="7248217"/>
            <a:ext cx="1768130" cy="210655"/>
            <a:chOff x="0" y="0"/>
            <a:chExt cx="21289796" cy="2536469"/>
          </a:xfrm>
        </p:grpSpPr>
        <p:sp>
          <p:nvSpPr>
            <p:cNvPr name="Freeform 221" id="221"/>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222" id="222"/>
          <p:cNvSpPr txBox="true"/>
          <p:nvPr/>
        </p:nvSpPr>
        <p:spPr>
          <a:xfrm rot="0">
            <a:off x="721168" y="7270381"/>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Testing </a:t>
            </a:r>
          </a:p>
        </p:txBody>
      </p:sp>
      <p:grpSp>
        <p:nvGrpSpPr>
          <p:cNvPr name="Group 223" id="223"/>
          <p:cNvGrpSpPr/>
          <p:nvPr/>
        </p:nvGrpSpPr>
        <p:grpSpPr>
          <a:xfrm rot="0">
            <a:off x="605520" y="7478298"/>
            <a:ext cx="1768130" cy="210655"/>
            <a:chOff x="0" y="0"/>
            <a:chExt cx="21289796" cy="2536469"/>
          </a:xfrm>
        </p:grpSpPr>
        <p:sp>
          <p:nvSpPr>
            <p:cNvPr name="Freeform 224" id="224"/>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225" id="225"/>
          <p:cNvSpPr txBox="true"/>
          <p:nvPr/>
        </p:nvSpPr>
        <p:spPr>
          <a:xfrm rot="0">
            <a:off x="690765" y="7494304"/>
            <a:ext cx="1610400"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APP: Social Media Forum</a:t>
            </a:r>
          </a:p>
        </p:txBody>
      </p:sp>
      <p:grpSp>
        <p:nvGrpSpPr>
          <p:cNvPr name="Group 226" id="226"/>
          <p:cNvGrpSpPr/>
          <p:nvPr/>
        </p:nvGrpSpPr>
        <p:grpSpPr>
          <a:xfrm rot="0">
            <a:off x="605520" y="7710464"/>
            <a:ext cx="1768130" cy="210655"/>
            <a:chOff x="0" y="0"/>
            <a:chExt cx="21289796" cy="2536469"/>
          </a:xfrm>
        </p:grpSpPr>
        <p:sp>
          <p:nvSpPr>
            <p:cNvPr name="Freeform 227" id="227"/>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228" id="228"/>
          <p:cNvSpPr txBox="true"/>
          <p:nvPr/>
        </p:nvSpPr>
        <p:spPr>
          <a:xfrm rot="0">
            <a:off x="605520" y="7734592"/>
            <a:ext cx="1768130"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Web:  Search Web developers</a:t>
            </a:r>
          </a:p>
        </p:txBody>
      </p:sp>
      <p:grpSp>
        <p:nvGrpSpPr>
          <p:cNvPr name="Group 229" id="229"/>
          <p:cNvGrpSpPr/>
          <p:nvPr/>
        </p:nvGrpSpPr>
        <p:grpSpPr>
          <a:xfrm rot="0">
            <a:off x="605520" y="7940546"/>
            <a:ext cx="1768130" cy="210655"/>
            <a:chOff x="0" y="0"/>
            <a:chExt cx="21289796" cy="2536469"/>
          </a:xfrm>
        </p:grpSpPr>
        <p:sp>
          <p:nvSpPr>
            <p:cNvPr name="Freeform 230" id="230"/>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231" id="231"/>
          <p:cNvSpPr txBox="true"/>
          <p:nvPr/>
        </p:nvSpPr>
        <p:spPr>
          <a:xfrm rot="0">
            <a:off x="721168" y="7958347"/>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Web: Design and mockup</a:t>
            </a:r>
          </a:p>
        </p:txBody>
      </p:sp>
      <p:grpSp>
        <p:nvGrpSpPr>
          <p:cNvPr name="Group 232" id="232"/>
          <p:cNvGrpSpPr/>
          <p:nvPr/>
        </p:nvGrpSpPr>
        <p:grpSpPr>
          <a:xfrm rot="0">
            <a:off x="605520" y="8170627"/>
            <a:ext cx="1768130" cy="210655"/>
            <a:chOff x="0" y="0"/>
            <a:chExt cx="21289796" cy="2536469"/>
          </a:xfrm>
        </p:grpSpPr>
        <p:sp>
          <p:nvSpPr>
            <p:cNvPr name="Freeform 233" id="233"/>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234" id="234"/>
          <p:cNvSpPr txBox="true"/>
          <p:nvPr/>
        </p:nvSpPr>
        <p:spPr>
          <a:xfrm rot="0">
            <a:off x="618280" y="8188428"/>
            <a:ext cx="1755370"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Web: Creation </a:t>
            </a:r>
          </a:p>
        </p:txBody>
      </p:sp>
      <p:grpSp>
        <p:nvGrpSpPr>
          <p:cNvPr name="Group 235" id="235"/>
          <p:cNvGrpSpPr/>
          <p:nvPr/>
        </p:nvGrpSpPr>
        <p:grpSpPr>
          <a:xfrm rot="0">
            <a:off x="605520" y="8643961"/>
            <a:ext cx="1768130" cy="225225"/>
            <a:chOff x="0" y="0"/>
            <a:chExt cx="21289796" cy="2711897"/>
          </a:xfrm>
        </p:grpSpPr>
        <p:sp>
          <p:nvSpPr>
            <p:cNvPr name="Freeform 236" id="236"/>
            <p:cNvSpPr/>
            <p:nvPr/>
          </p:nvSpPr>
          <p:spPr>
            <a:xfrm flipH="false" flipV="false" rot="0">
              <a:off x="0" y="0"/>
              <a:ext cx="21289797" cy="2711897"/>
            </a:xfrm>
            <a:custGeom>
              <a:avLst/>
              <a:gdLst/>
              <a:ahLst/>
              <a:cxnLst/>
              <a:rect r="r" b="b" t="t" l="l"/>
              <a:pathLst>
                <a:path h="2711897" w="21289797">
                  <a:moveTo>
                    <a:pt x="20984997" y="0"/>
                  </a:moveTo>
                  <a:lnTo>
                    <a:pt x="304800" y="0"/>
                  </a:lnTo>
                  <a:cubicBezTo>
                    <a:pt x="135890" y="0"/>
                    <a:pt x="0" y="135890"/>
                    <a:pt x="0" y="304800"/>
                  </a:cubicBezTo>
                  <a:lnTo>
                    <a:pt x="0" y="2407097"/>
                  </a:lnTo>
                  <a:cubicBezTo>
                    <a:pt x="0" y="2576007"/>
                    <a:pt x="135890" y="2711897"/>
                    <a:pt x="304800" y="2711897"/>
                  </a:cubicBezTo>
                  <a:lnTo>
                    <a:pt x="20984997" y="2711897"/>
                  </a:lnTo>
                  <a:cubicBezTo>
                    <a:pt x="21153906" y="2711897"/>
                    <a:pt x="21289797" y="2576007"/>
                    <a:pt x="21289797" y="2407097"/>
                  </a:cubicBezTo>
                  <a:lnTo>
                    <a:pt x="21289797" y="304800"/>
                  </a:lnTo>
                  <a:cubicBezTo>
                    <a:pt x="21289797" y="135890"/>
                    <a:pt x="21153906" y="0"/>
                    <a:pt x="20984997" y="0"/>
                  </a:cubicBezTo>
                  <a:close/>
                </a:path>
              </a:pathLst>
            </a:custGeom>
            <a:solidFill>
              <a:srgbClr val="835F47"/>
            </a:solidFill>
          </p:spPr>
        </p:sp>
      </p:grpSp>
      <p:sp>
        <p:nvSpPr>
          <p:cNvPr name="TextBox 237" id="237"/>
          <p:cNvSpPr txBox="true"/>
          <p:nvPr/>
        </p:nvSpPr>
        <p:spPr>
          <a:xfrm rot="0">
            <a:off x="684385" y="8654905"/>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Product: Design</a:t>
            </a:r>
          </a:p>
        </p:txBody>
      </p:sp>
      <p:grpSp>
        <p:nvGrpSpPr>
          <p:cNvPr name="Group 238" id="238"/>
          <p:cNvGrpSpPr/>
          <p:nvPr/>
        </p:nvGrpSpPr>
        <p:grpSpPr>
          <a:xfrm rot="0">
            <a:off x="605520" y="8888611"/>
            <a:ext cx="1768130" cy="210655"/>
            <a:chOff x="0" y="0"/>
            <a:chExt cx="21289796" cy="2536469"/>
          </a:xfrm>
        </p:grpSpPr>
        <p:sp>
          <p:nvSpPr>
            <p:cNvPr name="Freeform 239" id="239"/>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240" id="240"/>
          <p:cNvSpPr txBox="true"/>
          <p:nvPr/>
        </p:nvSpPr>
        <p:spPr>
          <a:xfrm rot="0">
            <a:off x="701742" y="8908413"/>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Product: Prototyping</a:t>
            </a:r>
          </a:p>
        </p:txBody>
      </p:sp>
      <p:grpSp>
        <p:nvGrpSpPr>
          <p:cNvPr name="Group 241" id="241"/>
          <p:cNvGrpSpPr/>
          <p:nvPr/>
        </p:nvGrpSpPr>
        <p:grpSpPr>
          <a:xfrm rot="0">
            <a:off x="605520" y="9120777"/>
            <a:ext cx="1768130" cy="210655"/>
            <a:chOff x="0" y="0"/>
            <a:chExt cx="21289796" cy="2536469"/>
          </a:xfrm>
        </p:grpSpPr>
        <p:sp>
          <p:nvSpPr>
            <p:cNvPr name="Freeform 242" id="242"/>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243" id="243"/>
          <p:cNvSpPr txBox="true"/>
          <p:nvPr/>
        </p:nvSpPr>
        <p:spPr>
          <a:xfrm rot="0">
            <a:off x="701742" y="9143351"/>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Product: Providers</a:t>
            </a:r>
          </a:p>
        </p:txBody>
      </p:sp>
      <p:grpSp>
        <p:nvGrpSpPr>
          <p:cNvPr name="Group 244" id="244"/>
          <p:cNvGrpSpPr/>
          <p:nvPr/>
        </p:nvGrpSpPr>
        <p:grpSpPr>
          <a:xfrm rot="0">
            <a:off x="605520" y="9350859"/>
            <a:ext cx="1768130" cy="210655"/>
            <a:chOff x="0" y="0"/>
            <a:chExt cx="21289796" cy="2536469"/>
          </a:xfrm>
        </p:grpSpPr>
        <p:sp>
          <p:nvSpPr>
            <p:cNvPr name="Freeform 245" id="245"/>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grpSp>
        <p:nvGrpSpPr>
          <p:cNvPr name="Group 246" id="246"/>
          <p:cNvGrpSpPr/>
          <p:nvPr/>
        </p:nvGrpSpPr>
        <p:grpSpPr>
          <a:xfrm rot="0">
            <a:off x="605520" y="9580940"/>
            <a:ext cx="1768130" cy="210655"/>
            <a:chOff x="0" y="0"/>
            <a:chExt cx="21289796" cy="2536469"/>
          </a:xfrm>
        </p:grpSpPr>
        <p:sp>
          <p:nvSpPr>
            <p:cNvPr name="Freeform 247" id="247"/>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248" id="248"/>
          <p:cNvSpPr txBox="true"/>
          <p:nvPr/>
        </p:nvSpPr>
        <p:spPr>
          <a:xfrm rot="0">
            <a:off x="645844" y="9595885"/>
            <a:ext cx="1687482"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Product: Distributors KIWOKO</a:t>
            </a:r>
          </a:p>
        </p:txBody>
      </p:sp>
      <p:sp>
        <p:nvSpPr>
          <p:cNvPr name="TextBox 249" id="249"/>
          <p:cNvSpPr txBox="true"/>
          <p:nvPr/>
        </p:nvSpPr>
        <p:spPr>
          <a:xfrm rot="0">
            <a:off x="721168" y="9375517"/>
            <a:ext cx="1536833"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Product: Testing</a:t>
            </a:r>
          </a:p>
        </p:txBody>
      </p:sp>
      <p:sp>
        <p:nvSpPr>
          <p:cNvPr name="AutoShape 250" id="250"/>
          <p:cNvSpPr/>
          <p:nvPr/>
        </p:nvSpPr>
        <p:spPr>
          <a:xfrm rot="-2019">
            <a:off x="2422287" y="6649944"/>
            <a:ext cx="6586642" cy="0"/>
          </a:xfrm>
          <a:prstGeom prst="line">
            <a:avLst/>
          </a:prstGeom>
          <a:ln cap="rnd" w="9525">
            <a:solidFill>
              <a:srgbClr val="BC7B6A"/>
            </a:solidFill>
            <a:prstDash val="solid"/>
            <a:headEnd type="none" len="sm" w="sm"/>
            <a:tailEnd type="none" len="sm" w="sm"/>
          </a:ln>
        </p:spPr>
      </p:sp>
      <p:sp>
        <p:nvSpPr>
          <p:cNvPr name="AutoShape 251" id="251"/>
          <p:cNvSpPr/>
          <p:nvPr/>
        </p:nvSpPr>
        <p:spPr>
          <a:xfrm rot="-2019">
            <a:off x="2422287" y="6882111"/>
            <a:ext cx="6586642" cy="0"/>
          </a:xfrm>
          <a:prstGeom prst="line">
            <a:avLst/>
          </a:prstGeom>
          <a:ln cap="rnd" w="9525">
            <a:solidFill>
              <a:srgbClr val="BC7B6A"/>
            </a:solidFill>
            <a:prstDash val="solid"/>
            <a:headEnd type="none" len="sm" w="sm"/>
            <a:tailEnd type="none" len="sm" w="sm"/>
          </a:ln>
        </p:spPr>
      </p:sp>
      <p:sp>
        <p:nvSpPr>
          <p:cNvPr name="AutoShape 252" id="252"/>
          <p:cNvSpPr/>
          <p:nvPr/>
        </p:nvSpPr>
        <p:spPr>
          <a:xfrm rot="-2019">
            <a:off x="2422287" y="7112192"/>
            <a:ext cx="6586642" cy="0"/>
          </a:xfrm>
          <a:prstGeom prst="line">
            <a:avLst/>
          </a:prstGeom>
          <a:ln cap="rnd" w="9525">
            <a:solidFill>
              <a:srgbClr val="BC7B6A"/>
            </a:solidFill>
            <a:prstDash val="solid"/>
            <a:headEnd type="none" len="sm" w="sm"/>
            <a:tailEnd type="none" len="sm" w="sm"/>
          </a:ln>
        </p:spPr>
      </p:sp>
      <p:sp>
        <p:nvSpPr>
          <p:cNvPr name="AutoShape 253" id="253"/>
          <p:cNvSpPr/>
          <p:nvPr/>
        </p:nvSpPr>
        <p:spPr>
          <a:xfrm rot="-2019">
            <a:off x="2417356" y="7350998"/>
            <a:ext cx="6586642" cy="0"/>
          </a:xfrm>
          <a:prstGeom prst="line">
            <a:avLst/>
          </a:prstGeom>
          <a:ln cap="rnd" w="9525">
            <a:solidFill>
              <a:srgbClr val="BC7B6A"/>
            </a:solidFill>
            <a:prstDash val="solid"/>
            <a:headEnd type="none" len="sm" w="sm"/>
            <a:tailEnd type="none" len="sm" w="sm"/>
          </a:ln>
        </p:spPr>
      </p:sp>
      <p:grpSp>
        <p:nvGrpSpPr>
          <p:cNvPr name="Group 254" id="254"/>
          <p:cNvGrpSpPr/>
          <p:nvPr/>
        </p:nvGrpSpPr>
        <p:grpSpPr>
          <a:xfrm rot="5400000">
            <a:off x="4182990" y="5216714"/>
            <a:ext cx="132915" cy="2889006"/>
            <a:chOff x="0" y="0"/>
            <a:chExt cx="510431" cy="11094596"/>
          </a:xfrm>
        </p:grpSpPr>
        <p:sp>
          <p:nvSpPr>
            <p:cNvPr name="Freeform 255" id="255"/>
            <p:cNvSpPr/>
            <p:nvPr/>
          </p:nvSpPr>
          <p:spPr>
            <a:xfrm flipH="false" flipV="false" rot="0">
              <a:off x="0" y="0"/>
              <a:ext cx="510431" cy="11094596"/>
            </a:xfrm>
            <a:custGeom>
              <a:avLst/>
              <a:gdLst/>
              <a:ahLst/>
              <a:cxnLst/>
              <a:rect r="r" b="b" t="t" l="l"/>
              <a:pathLst>
                <a:path h="11094596" w="510431">
                  <a:moveTo>
                    <a:pt x="255215" y="0"/>
                  </a:moveTo>
                  <a:lnTo>
                    <a:pt x="510431" y="203200"/>
                  </a:lnTo>
                  <a:lnTo>
                    <a:pt x="510431" y="10891396"/>
                  </a:lnTo>
                  <a:lnTo>
                    <a:pt x="255215" y="11094596"/>
                  </a:lnTo>
                  <a:lnTo>
                    <a:pt x="0" y="10891396"/>
                  </a:lnTo>
                  <a:lnTo>
                    <a:pt x="0" y="203200"/>
                  </a:lnTo>
                  <a:lnTo>
                    <a:pt x="255215" y="0"/>
                  </a:lnTo>
                  <a:close/>
                </a:path>
              </a:pathLst>
            </a:custGeom>
            <a:solidFill>
              <a:srgbClr val="BC7B6A"/>
            </a:solidFill>
          </p:spPr>
        </p:sp>
        <p:sp>
          <p:nvSpPr>
            <p:cNvPr name="TextBox 256" id="256"/>
            <p:cNvSpPr txBox="true"/>
            <p:nvPr/>
          </p:nvSpPr>
          <p:spPr>
            <a:xfrm>
              <a:off x="0" y="111125"/>
              <a:ext cx="510431" cy="10843771"/>
            </a:xfrm>
            <a:prstGeom prst="rect">
              <a:avLst/>
            </a:prstGeom>
          </p:spPr>
          <p:txBody>
            <a:bodyPr anchor="ctr" rtlCol="false" tIns="50800" lIns="50800" bIns="50800" rIns="50800"/>
            <a:lstStyle/>
            <a:p>
              <a:pPr algn="ctr">
                <a:lnSpc>
                  <a:spcPts val="1679"/>
                </a:lnSpc>
              </a:pPr>
            </a:p>
          </p:txBody>
        </p:sp>
      </p:grpSp>
      <p:grpSp>
        <p:nvGrpSpPr>
          <p:cNvPr name="Group 257" id="257"/>
          <p:cNvGrpSpPr/>
          <p:nvPr/>
        </p:nvGrpSpPr>
        <p:grpSpPr>
          <a:xfrm rot="5400000">
            <a:off x="6471411" y="6074241"/>
            <a:ext cx="132915" cy="1629559"/>
            <a:chOff x="0" y="0"/>
            <a:chExt cx="510431" cy="6257966"/>
          </a:xfrm>
        </p:grpSpPr>
        <p:sp>
          <p:nvSpPr>
            <p:cNvPr name="Freeform 258" id="258"/>
            <p:cNvSpPr/>
            <p:nvPr/>
          </p:nvSpPr>
          <p:spPr>
            <a:xfrm flipH="false" flipV="false" rot="0">
              <a:off x="0" y="0"/>
              <a:ext cx="510431" cy="6257966"/>
            </a:xfrm>
            <a:custGeom>
              <a:avLst/>
              <a:gdLst/>
              <a:ahLst/>
              <a:cxnLst/>
              <a:rect r="r" b="b" t="t" l="l"/>
              <a:pathLst>
                <a:path h="6257966" w="510431">
                  <a:moveTo>
                    <a:pt x="255215" y="0"/>
                  </a:moveTo>
                  <a:lnTo>
                    <a:pt x="510431" y="203200"/>
                  </a:lnTo>
                  <a:lnTo>
                    <a:pt x="510431" y="6054766"/>
                  </a:lnTo>
                  <a:lnTo>
                    <a:pt x="255215" y="6257966"/>
                  </a:lnTo>
                  <a:lnTo>
                    <a:pt x="0" y="6054766"/>
                  </a:lnTo>
                  <a:lnTo>
                    <a:pt x="0" y="203200"/>
                  </a:lnTo>
                  <a:lnTo>
                    <a:pt x="255215" y="0"/>
                  </a:lnTo>
                  <a:close/>
                </a:path>
              </a:pathLst>
            </a:custGeom>
            <a:solidFill>
              <a:srgbClr val="BC7B6A"/>
            </a:solidFill>
          </p:spPr>
        </p:sp>
        <p:sp>
          <p:nvSpPr>
            <p:cNvPr name="TextBox 259" id="259"/>
            <p:cNvSpPr txBox="true"/>
            <p:nvPr/>
          </p:nvSpPr>
          <p:spPr>
            <a:xfrm>
              <a:off x="0" y="111125"/>
              <a:ext cx="510431" cy="6007141"/>
            </a:xfrm>
            <a:prstGeom prst="rect">
              <a:avLst/>
            </a:prstGeom>
          </p:spPr>
          <p:txBody>
            <a:bodyPr anchor="ctr" rtlCol="false" tIns="50800" lIns="50800" bIns="50800" rIns="50800"/>
            <a:lstStyle/>
            <a:p>
              <a:pPr algn="ctr">
                <a:lnSpc>
                  <a:spcPts val="1679"/>
                </a:lnSpc>
              </a:pPr>
            </a:p>
          </p:txBody>
        </p:sp>
      </p:grpSp>
      <p:grpSp>
        <p:nvGrpSpPr>
          <p:cNvPr name="Group 260" id="260"/>
          <p:cNvGrpSpPr/>
          <p:nvPr/>
        </p:nvGrpSpPr>
        <p:grpSpPr>
          <a:xfrm rot="5400000">
            <a:off x="7727097" y="6724280"/>
            <a:ext cx="132915" cy="789642"/>
            <a:chOff x="0" y="0"/>
            <a:chExt cx="510431" cy="3032447"/>
          </a:xfrm>
        </p:grpSpPr>
        <p:sp>
          <p:nvSpPr>
            <p:cNvPr name="Freeform 261" id="261"/>
            <p:cNvSpPr/>
            <p:nvPr/>
          </p:nvSpPr>
          <p:spPr>
            <a:xfrm flipH="false" flipV="false" rot="0">
              <a:off x="0" y="0"/>
              <a:ext cx="510431" cy="3032447"/>
            </a:xfrm>
            <a:custGeom>
              <a:avLst/>
              <a:gdLst/>
              <a:ahLst/>
              <a:cxnLst/>
              <a:rect r="r" b="b" t="t" l="l"/>
              <a:pathLst>
                <a:path h="3032447" w="510431">
                  <a:moveTo>
                    <a:pt x="255215" y="0"/>
                  </a:moveTo>
                  <a:lnTo>
                    <a:pt x="510431" y="203200"/>
                  </a:lnTo>
                  <a:lnTo>
                    <a:pt x="510431" y="2829247"/>
                  </a:lnTo>
                  <a:lnTo>
                    <a:pt x="255215" y="3032447"/>
                  </a:lnTo>
                  <a:lnTo>
                    <a:pt x="0" y="2829247"/>
                  </a:lnTo>
                  <a:lnTo>
                    <a:pt x="0" y="203200"/>
                  </a:lnTo>
                  <a:lnTo>
                    <a:pt x="255215" y="0"/>
                  </a:lnTo>
                  <a:close/>
                </a:path>
              </a:pathLst>
            </a:custGeom>
            <a:solidFill>
              <a:srgbClr val="BC7B6A"/>
            </a:solidFill>
          </p:spPr>
        </p:sp>
        <p:sp>
          <p:nvSpPr>
            <p:cNvPr name="TextBox 262" id="262"/>
            <p:cNvSpPr txBox="true"/>
            <p:nvPr/>
          </p:nvSpPr>
          <p:spPr>
            <a:xfrm>
              <a:off x="0" y="111125"/>
              <a:ext cx="510431" cy="2781622"/>
            </a:xfrm>
            <a:prstGeom prst="rect">
              <a:avLst/>
            </a:prstGeom>
          </p:spPr>
          <p:txBody>
            <a:bodyPr anchor="ctr" rtlCol="false" tIns="50800" lIns="50800" bIns="50800" rIns="50800"/>
            <a:lstStyle/>
            <a:p>
              <a:pPr algn="ctr">
                <a:lnSpc>
                  <a:spcPts val="1679"/>
                </a:lnSpc>
              </a:pPr>
            </a:p>
          </p:txBody>
        </p:sp>
      </p:grpSp>
      <p:grpSp>
        <p:nvGrpSpPr>
          <p:cNvPr name="Group 263" id="263"/>
          <p:cNvGrpSpPr/>
          <p:nvPr/>
        </p:nvGrpSpPr>
        <p:grpSpPr>
          <a:xfrm rot="5400000">
            <a:off x="8552089" y="6962045"/>
            <a:ext cx="132915" cy="791726"/>
            <a:chOff x="0" y="0"/>
            <a:chExt cx="510431" cy="3040449"/>
          </a:xfrm>
        </p:grpSpPr>
        <p:sp>
          <p:nvSpPr>
            <p:cNvPr name="Freeform 264" id="264"/>
            <p:cNvSpPr/>
            <p:nvPr/>
          </p:nvSpPr>
          <p:spPr>
            <a:xfrm flipH="false" flipV="false" rot="0">
              <a:off x="0" y="0"/>
              <a:ext cx="510431" cy="3040449"/>
            </a:xfrm>
            <a:custGeom>
              <a:avLst/>
              <a:gdLst/>
              <a:ahLst/>
              <a:cxnLst/>
              <a:rect r="r" b="b" t="t" l="l"/>
              <a:pathLst>
                <a:path h="3040449" w="510431">
                  <a:moveTo>
                    <a:pt x="255215" y="0"/>
                  </a:moveTo>
                  <a:lnTo>
                    <a:pt x="510431" y="203200"/>
                  </a:lnTo>
                  <a:lnTo>
                    <a:pt x="510431" y="2837249"/>
                  </a:lnTo>
                  <a:lnTo>
                    <a:pt x="255215" y="3040449"/>
                  </a:lnTo>
                  <a:lnTo>
                    <a:pt x="0" y="2837249"/>
                  </a:lnTo>
                  <a:lnTo>
                    <a:pt x="0" y="203200"/>
                  </a:lnTo>
                  <a:lnTo>
                    <a:pt x="255215" y="0"/>
                  </a:lnTo>
                  <a:close/>
                </a:path>
              </a:pathLst>
            </a:custGeom>
            <a:solidFill>
              <a:srgbClr val="BC7B6A"/>
            </a:solidFill>
          </p:spPr>
        </p:sp>
        <p:sp>
          <p:nvSpPr>
            <p:cNvPr name="TextBox 265" id="265"/>
            <p:cNvSpPr txBox="true"/>
            <p:nvPr/>
          </p:nvSpPr>
          <p:spPr>
            <a:xfrm>
              <a:off x="0" y="111125"/>
              <a:ext cx="510431" cy="2789624"/>
            </a:xfrm>
            <a:prstGeom prst="rect">
              <a:avLst/>
            </a:prstGeom>
          </p:spPr>
          <p:txBody>
            <a:bodyPr anchor="ctr" rtlCol="false" tIns="50800" lIns="50800" bIns="50800" rIns="50800"/>
            <a:lstStyle/>
            <a:p>
              <a:pPr algn="ctr">
                <a:lnSpc>
                  <a:spcPts val="1679"/>
                </a:lnSpc>
              </a:pPr>
            </a:p>
          </p:txBody>
        </p:sp>
      </p:grpSp>
      <p:sp>
        <p:nvSpPr>
          <p:cNvPr name="AutoShape 266" id="266"/>
          <p:cNvSpPr/>
          <p:nvPr/>
        </p:nvSpPr>
        <p:spPr>
          <a:xfrm rot="-2019">
            <a:off x="2429346" y="7579284"/>
            <a:ext cx="6586642" cy="0"/>
          </a:xfrm>
          <a:prstGeom prst="line">
            <a:avLst/>
          </a:prstGeom>
          <a:ln cap="rnd" w="9525">
            <a:solidFill>
              <a:srgbClr val="BC7B6A"/>
            </a:solidFill>
            <a:prstDash val="solid"/>
            <a:headEnd type="none" len="sm" w="sm"/>
            <a:tailEnd type="none" len="sm" w="sm"/>
          </a:ln>
        </p:spPr>
      </p:sp>
      <p:grpSp>
        <p:nvGrpSpPr>
          <p:cNvPr name="Group 267" id="267"/>
          <p:cNvGrpSpPr/>
          <p:nvPr/>
        </p:nvGrpSpPr>
        <p:grpSpPr>
          <a:xfrm rot="5400000">
            <a:off x="7938151" y="6970890"/>
            <a:ext cx="132915" cy="1230607"/>
            <a:chOff x="0" y="0"/>
            <a:chExt cx="510431" cy="4725877"/>
          </a:xfrm>
        </p:grpSpPr>
        <p:sp>
          <p:nvSpPr>
            <p:cNvPr name="Freeform 268" id="268"/>
            <p:cNvSpPr/>
            <p:nvPr/>
          </p:nvSpPr>
          <p:spPr>
            <a:xfrm flipH="false" flipV="false" rot="0">
              <a:off x="0" y="0"/>
              <a:ext cx="510431" cy="4725877"/>
            </a:xfrm>
            <a:custGeom>
              <a:avLst/>
              <a:gdLst/>
              <a:ahLst/>
              <a:cxnLst/>
              <a:rect r="r" b="b" t="t" l="l"/>
              <a:pathLst>
                <a:path h="4725877" w="510431">
                  <a:moveTo>
                    <a:pt x="255215" y="0"/>
                  </a:moveTo>
                  <a:lnTo>
                    <a:pt x="510431" y="203200"/>
                  </a:lnTo>
                  <a:lnTo>
                    <a:pt x="510431" y="4522677"/>
                  </a:lnTo>
                  <a:lnTo>
                    <a:pt x="255215" y="4725877"/>
                  </a:lnTo>
                  <a:lnTo>
                    <a:pt x="0" y="4522677"/>
                  </a:lnTo>
                  <a:lnTo>
                    <a:pt x="0" y="203200"/>
                  </a:lnTo>
                  <a:lnTo>
                    <a:pt x="255215" y="0"/>
                  </a:lnTo>
                  <a:close/>
                </a:path>
              </a:pathLst>
            </a:custGeom>
            <a:solidFill>
              <a:srgbClr val="F39540"/>
            </a:solidFill>
          </p:spPr>
        </p:sp>
        <p:sp>
          <p:nvSpPr>
            <p:cNvPr name="TextBox 269" id="269"/>
            <p:cNvSpPr txBox="true"/>
            <p:nvPr/>
          </p:nvSpPr>
          <p:spPr>
            <a:xfrm>
              <a:off x="0" y="111125"/>
              <a:ext cx="510431" cy="4475052"/>
            </a:xfrm>
            <a:prstGeom prst="rect">
              <a:avLst/>
            </a:prstGeom>
          </p:spPr>
          <p:txBody>
            <a:bodyPr anchor="ctr" rtlCol="false" tIns="50800" lIns="50800" bIns="50800" rIns="50800"/>
            <a:lstStyle/>
            <a:p>
              <a:pPr algn="ctr">
                <a:lnSpc>
                  <a:spcPts val="1679"/>
                </a:lnSpc>
              </a:pPr>
            </a:p>
          </p:txBody>
        </p:sp>
      </p:grpSp>
      <p:sp>
        <p:nvSpPr>
          <p:cNvPr name="AutoShape 270" id="270"/>
          <p:cNvSpPr/>
          <p:nvPr/>
        </p:nvSpPr>
        <p:spPr>
          <a:xfrm rot="-2019">
            <a:off x="2429346" y="7815209"/>
            <a:ext cx="6586642" cy="0"/>
          </a:xfrm>
          <a:prstGeom prst="line">
            <a:avLst/>
          </a:prstGeom>
          <a:ln cap="rnd" w="9525">
            <a:solidFill>
              <a:srgbClr val="BC7B6A"/>
            </a:solidFill>
            <a:prstDash val="solid"/>
            <a:headEnd type="none" len="sm" w="sm"/>
            <a:tailEnd type="none" len="sm" w="sm"/>
          </a:ln>
        </p:spPr>
      </p:sp>
      <p:sp>
        <p:nvSpPr>
          <p:cNvPr name="AutoShape 271" id="271"/>
          <p:cNvSpPr/>
          <p:nvPr/>
        </p:nvSpPr>
        <p:spPr>
          <a:xfrm rot="-2019">
            <a:off x="2429346" y="8047375"/>
            <a:ext cx="6586642" cy="0"/>
          </a:xfrm>
          <a:prstGeom prst="line">
            <a:avLst/>
          </a:prstGeom>
          <a:ln cap="rnd" w="9525">
            <a:solidFill>
              <a:srgbClr val="BC7B6A"/>
            </a:solidFill>
            <a:prstDash val="solid"/>
            <a:headEnd type="none" len="sm" w="sm"/>
            <a:tailEnd type="none" len="sm" w="sm"/>
          </a:ln>
        </p:spPr>
      </p:sp>
      <p:sp>
        <p:nvSpPr>
          <p:cNvPr name="AutoShape 272" id="272"/>
          <p:cNvSpPr/>
          <p:nvPr/>
        </p:nvSpPr>
        <p:spPr>
          <a:xfrm rot="-2019">
            <a:off x="2429346" y="8277456"/>
            <a:ext cx="6586642" cy="0"/>
          </a:xfrm>
          <a:prstGeom prst="line">
            <a:avLst/>
          </a:prstGeom>
          <a:ln cap="rnd" w="9525">
            <a:solidFill>
              <a:srgbClr val="BC7B6A"/>
            </a:solidFill>
            <a:prstDash val="solid"/>
            <a:headEnd type="none" len="sm" w="sm"/>
            <a:tailEnd type="none" len="sm" w="sm"/>
          </a:ln>
        </p:spPr>
      </p:sp>
      <p:sp>
        <p:nvSpPr>
          <p:cNvPr name="AutoShape 273" id="273"/>
          <p:cNvSpPr/>
          <p:nvPr/>
        </p:nvSpPr>
        <p:spPr>
          <a:xfrm rot="-2019">
            <a:off x="2424415" y="8516263"/>
            <a:ext cx="6586642" cy="0"/>
          </a:xfrm>
          <a:prstGeom prst="line">
            <a:avLst/>
          </a:prstGeom>
          <a:ln cap="rnd" w="9525">
            <a:solidFill>
              <a:srgbClr val="BC7B6A"/>
            </a:solidFill>
            <a:prstDash val="solid"/>
            <a:headEnd type="none" len="sm" w="sm"/>
            <a:tailEnd type="none" len="sm" w="sm"/>
          </a:ln>
        </p:spPr>
      </p:sp>
      <p:grpSp>
        <p:nvGrpSpPr>
          <p:cNvPr name="Group 274" id="274"/>
          <p:cNvGrpSpPr/>
          <p:nvPr/>
        </p:nvGrpSpPr>
        <p:grpSpPr>
          <a:xfrm rot="5400000">
            <a:off x="2548224" y="7641146"/>
            <a:ext cx="132915" cy="370671"/>
            <a:chOff x="0" y="0"/>
            <a:chExt cx="510431" cy="1423482"/>
          </a:xfrm>
        </p:grpSpPr>
        <p:sp>
          <p:nvSpPr>
            <p:cNvPr name="Freeform 275" id="275"/>
            <p:cNvSpPr/>
            <p:nvPr/>
          </p:nvSpPr>
          <p:spPr>
            <a:xfrm flipH="false" flipV="false" rot="0">
              <a:off x="0" y="0"/>
              <a:ext cx="510431" cy="1423482"/>
            </a:xfrm>
            <a:custGeom>
              <a:avLst/>
              <a:gdLst/>
              <a:ahLst/>
              <a:cxnLst/>
              <a:rect r="r" b="b" t="t" l="l"/>
              <a:pathLst>
                <a:path h="1423482" w="510431">
                  <a:moveTo>
                    <a:pt x="255215" y="0"/>
                  </a:moveTo>
                  <a:lnTo>
                    <a:pt x="510431" y="203200"/>
                  </a:lnTo>
                  <a:lnTo>
                    <a:pt x="510431" y="1220282"/>
                  </a:lnTo>
                  <a:lnTo>
                    <a:pt x="255215" y="1423482"/>
                  </a:lnTo>
                  <a:lnTo>
                    <a:pt x="0" y="1220282"/>
                  </a:lnTo>
                  <a:lnTo>
                    <a:pt x="0" y="203200"/>
                  </a:lnTo>
                  <a:lnTo>
                    <a:pt x="255215" y="0"/>
                  </a:lnTo>
                  <a:close/>
                </a:path>
              </a:pathLst>
            </a:custGeom>
            <a:solidFill>
              <a:srgbClr val="D1B2A0"/>
            </a:solidFill>
          </p:spPr>
        </p:sp>
        <p:sp>
          <p:nvSpPr>
            <p:cNvPr name="TextBox 276" id="276"/>
            <p:cNvSpPr txBox="true"/>
            <p:nvPr/>
          </p:nvSpPr>
          <p:spPr>
            <a:xfrm>
              <a:off x="0" y="111125"/>
              <a:ext cx="510431" cy="1172657"/>
            </a:xfrm>
            <a:prstGeom prst="rect">
              <a:avLst/>
            </a:prstGeom>
          </p:spPr>
          <p:txBody>
            <a:bodyPr anchor="ctr" rtlCol="false" tIns="50800" lIns="50800" bIns="50800" rIns="50800"/>
            <a:lstStyle/>
            <a:p>
              <a:pPr algn="ctr">
                <a:lnSpc>
                  <a:spcPts val="1679"/>
                </a:lnSpc>
              </a:pPr>
            </a:p>
          </p:txBody>
        </p:sp>
      </p:grpSp>
      <p:grpSp>
        <p:nvGrpSpPr>
          <p:cNvPr name="Group 277" id="277"/>
          <p:cNvGrpSpPr/>
          <p:nvPr/>
        </p:nvGrpSpPr>
        <p:grpSpPr>
          <a:xfrm rot="5400000">
            <a:off x="3172025" y="7663890"/>
            <a:ext cx="132915" cy="789514"/>
            <a:chOff x="0" y="0"/>
            <a:chExt cx="510431" cy="3031958"/>
          </a:xfrm>
        </p:grpSpPr>
        <p:sp>
          <p:nvSpPr>
            <p:cNvPr name="Freeform 278" id="278"/>
            <p:cNvSpPr/>
            <p:nvPr/>
          </p:nvSpPr>
          <p:spPr>
            <a:xfrm flipH="false" flipV="false" rot="0">
              <a:off x="0" y="0"/>
              <a:ext cx="510431" cy="3031958"/>
            </a:xfrm>
            <a:custGeom>
              <a:avLst/>
              <a:gdLst/>
              <a:ahLst/>
              <a:cxnLst/>
              <a:rect r="r" b="b" t="t" l="l"/>
              <a:pathLst>
                <a:path h="3031958" w="510431">
                  <a:moveTo>
                    <a:pt x="255215" y="0"/>
                  </a:moveTo>
                  <a:lnTo>
                    <a:pt x="510431" y="203200"/>
                  </a:lnTo>
                  <a:lnTo>
                    <a:pt x="510431" y="2828758"/>
                  </a:lnTo>
                  <a:lnTo>
                    <a:pt x="255215" y="3031958"/>
                  </a:lnTo>
                  <a:lnTo>
                    <a:pt x="0" y="2828758"/>
                  </a:lnTo>
                  <a:lnTo>
                    <a:pt x="0" y="203200"/>
                  </a:lnTo>
                  <a:lnTo>
                    <a:pt x="255215" y="0"/>
                  </a:lnTo>
                  <a:close/>
                </a:path>
              </a:pathLst>
            </a:custGeom>
            <a:solidFill>
              <a:srgbClr val="F39540"/>
            </a:solidFill>
          </p:spPr>
        </p:sp>
        <p:sp>
          <p:nvSpPr>
            <p:cNvPr name="TextBox 279" id="279"/>
            <p:cNvSpPr txBox="true"/>
            <p:nvPr/>
          </p:nvSpPr>
          <p:spPr>
            <a:xfrm>
              <a:off x="0" y="111125"/>
              <a:ext cx="510431" cy="2781133"/>
            </a:xfrm>
            <a:prstGeom prst="rect">
              <a:avLst/>
            </a:prstGeom>
          </p:spPr>
          <p:txBody>
            <a:bodyPr anchor="ctr" rtlCol="false" tIns="50800" lIns="50800" bIns="50800" rIns="50800"/>
            <a:lstStyle/>
            <a:p>
              <a:pPr algn="ctr">
                <a:lnSpc>
                  <a:spcPts val="1679"/>
                </a:lnSpc>
              </a:pPr>
            </a:p>
          </p:txBody>
        </p:sp>
      </p:grpSp>
      <p:grpSp>
        <p:nvGrpSpPr>
          <p:cNvPr name="Group 280" id="280"/>
          <p:cNvGrpSpPr/>
          <p:nvPr/>
        </p:nvGrpSpPr>
        <p:grpSpPr>
          <a:xfrm rot="5400000">
            <a:off x="4814977" y="7064815"/>
            <a:ext cx="132915" cy="2447826"/>
            <a:chOff x="0" y="0"/>
            <a:chExt cx="510431" cy="9400343"/>
          </a:xfrm>
        </p:grpSpPr>
        <p:sp>
          <p:nvSpPr>
            <p:cNvPr name="Freeform 281" id="281"/>
            <p:cNvSpPr/>
            <p:nvPr/>
          </p:nvSpPr>
          <p:spPr>
            <a:xfrm flipH="false" flipV="false" rot="0">
              <a:off x="0" y="0"/>
              <a:ext cx="510431" cy="9400342"/>
            </a:xfrm>
            <a:custGeom>
              <a:avLst/>
              <a:gdLst/>
              <a:ahLst/>
              <a:cxnLst/>
              <a:rect r="r" b="b" t="t" l="l"/>
              <a:pathLst>
                <a:path h="9400342" w="510431">
                  <a:moveTo>
                    <a:pt x="255215" y="0"/>
                  </a:moveTo>
                  <a:lnTo>
                    <a:pt x="510431" y="203200"/>
                  </a:lnTo>
                  <a:lnTo>
                    <a:pt x="510431" y="9197142"/>
                  </a:lnTo>
                  <a:lnTo>
                    <a:pt x="255215" y="9400342"/>
                  </a:lnTo>
                  <a:lnTo>
                    <a:pt x="0" y="9197142"/>
                  </a:lnTo>
                  <a:lnTo>
                    <a:pt x="0" y="203200"/>
                  </a:lnTo>
                  <a:lnTo>
                    <a:pt x="255215" y="0"/>
                  </a:lnTo>
                  <a:close/>
                </a:path>
              </a:pathLst>
            </a:custGeom>
            <a:solidFill>
              <a:srgbClr val="F39540"/>
            </a:solidFill>
          </p:spPr>
        </p:sp>
        <p:sp>
          <p:nvSpPr>
            <p:cNvPr name="TextBox 282" id="282"/>
            <p:cNvSpPr txBox="true"/>
            <p:nvPr/>
          </p:nvSpPr>
          <p:spPr>
            <a:xfrm>
              <a:off x="0" y="111125"/>
              <a:ext cx="510431" cy="9149518"/>
            </a:xfrm>
            <a:prstGeom prst="rect">
              <a:avLst/>
            </a:prstGeom>
          </p:spPr>
          <p:txBody>
            <a:bodyPr anchor="ctr" rtlCol="false" tIns="50800" lIns="50800" bIns="50800" rIns="50800"/>
            <a:lstStyle/>
            <a:p>
              <a:pPr algn="ctr">
                <a:lnSpc>
                  <a:spcPts val="1679"/>
                </a:lnSpc>
              </a:pPr>
            </a:p>
          </p:txBody>
        </p:sp>
      </p:grpSp>
      <p:grpSp>
        <p:nvGrpSpPr>
          <p:cNvPr name="Group 283" id="283"/>
          <p:cNvGrpSpPr/>
          <p:nvPr/>
        </p:nvGrpSpPr>
        <p:grpSpPr>
          <a:xfrm rot="5400000">
            <a:off x="6680848" y="7929243"/>
            <a:ext cx="132915" cy="1196583"/>
            <a:chOff x="0" y="0"/>
            <a:chExt cx="510431" cy="4595215"/>
          </a:xfrm>
        </p:grpSpPr>
        <p:sp>
          <p:nvSpPr>
            <p:cNvPr name="Freeform 284" id="284"/>
            <p:cNvSpPr/>
            <p:nvPr/>
          </p:nvSpPr>
          <p:spPr>
            <a:xfrm flipH="false" flipV="false" rot="0">
              <a:off x="0" y="0"/>
              <a:ext cx="510431" cy="4595214"/>
            </a:xfrm>
            <a:custGeom>
              <a:avLst/>
              <a:gdLst/>
              <a:ahLst/>
              <a:cxnLst/>
              <a:rect r="r" b="b" t="t" l="l"/>
              <a:pathLst>
                <a:path h="4595214" w="510431">
                  <a:moveTo>
                    <a:pt x="255215" y="0"/>
                  </a:moveTo>
                  <a:lnTo>
                    <a:pt x="510431" y="203200"/>
                  </a:lnTo>
                  <a:lnTo>
                    <a:pt x="510431" y="4392014"/>
                  </a:lnTo>
                  <a:lnTo>
                    <a:pt x="255215" y="4595214"/>
                  </a:lnTo>
                  <a:lnTo>
                    <a:pt x="0" y="4392014"/>
                  </a:lnTo>
                  <a:lnTo>
                    <a:pt x="0" y="203200"/>
                  </a:lnTo>
                  <a:lnTo>
                    <a:pt x="255215" y="0"/>
                  </a:lnTo>
                  <a:close/>
                </a:path>
              </a:pathLst>
            </a:custGeom>
            <a:solidFill>
              <a:srgbClr val="F39540"/>
            </a:solidFill>
          </p:spPr>
        </p:sp>
        <p:sp>
          <p:nvSpPr>
            <p:cNvPr name="TextBox 285" id="285"/>
            <p:cNvSpPr txBox="true"/>
            <p:nvPr/>
          </p:nvSpPr>
          <p:spPr>
            <a:xfrm>
              <a:off x="0" y="111125"/>
              <a:ext cx="510431" cy="4344390"/>
            </a:xfrm>
            <a:prstGeom prst="rect">
              <a:avLst/>
            </a:prstGeom>
          </p:spPr>
          <p:txBody>
            <a:bodyPr anchor="ctr" rtlCol="false" tIns="50800" lIns="50800" bIns="50800" rIns="50800"/>
            <a:lstStyle/>
            <a:p>
              <a:pPr algn="ctr">
                <a:lnSpc>
                  <a:spcPts val="1679"/>
                </a:lnSpc>
              </a:pPr>
            </a:p>
          </p:txBody>
        </p:sp>
      </p:grpSp>
      <p:sp>
        <p:nvSpPr>
          <p:cNvPr name="AutoShape 286" id="286"/>
          <p:cNvSpPr/>
          <p:nvPr/>
        </p:nvSpPr>
        <p:spPr>
          <a:xfrm rot="-2019">
            <a:off x="2417356" y="8764438"/>
            <a:ext cx="6586642" cy="0"/>
          </a:xfrm>
          <a:prstGeom prst="line">
            <a:avLst/>
          </a:prstGeom>
          <a:ln cap="rnd" w="9525">
            <a:solidFill>
              <a:srgbClr val="BC7B6A"/>
            </a:solidFill>
            <a:prstDash val="solid"/>
            <a:headEnd type="none" len="sm" w="sm"/>
            <a:tailEnd type="none" len="sm" w="sm"/>
          </a:ln>
        </p:spPr>
      </p:sp>
      <p:grpSp>
        <p:nvGrpSpPr>
          <p:cNvPr name="Group 287" id="287"/>
          <p:cNvGrpSpPr/>
          <p:nvPr/>
        </p:nvGrpSpPr>
        <p:grpSpPr>
          <a:xfrm rot="5400000">
            <a:off x="2748089" y="8369796"/>
            <a:ext cx="132915" cy="794377"/>
            <a:chOff x="0" y="0"/>
            <a:chExt cx="510431" cy="3050633"/>
          </a:xfrm>
        </p:grpSpPr>
        <p:sp>
          <p:nvSpPr>
            <p:cNvPr name="Freeform 288" id="288"/>
            <p:cNvSpPr/>
            <p:nvPr/>
          </p:nvSpPr>
          <p:spPr>
            <a:xfrm flipH="false" flipV="false" rot="0">
              <a:off x="0" y="0"/>
              <a:ext cx="510431" cy="3050633"/>
            </a:xfrm>
            <a:custGeom>
              <a:avLst/>
              <a:gdLst/>
              <a:ahLst/>
              <a:cxnLst/>
              <a:rect r="r" b="b" t="t" l="l"/>
              <a:pathLst>
                <a:path h="3050633" w="510431">
                  <a:moveTo>
                    <a:pt x="255215" y="0"/>
                  </a:moveTo>
                  <a:lnTo>
                    <a:pt x="510431" y="203200"/>
                  </a:lnTo>
                  <a:lnTo>
                    <a:pt x="510431" y="2847433"/>
                  </a:lnTo>
                  <a:lnTo>
                    <a:pt x="255215" y="3050633"/>
                  </a:lnTo>
                  <a:lnTo>
                    <a:pt x="0" y="2847433"/>
                  </a:lnTo>
                  <a:lnTo>
                    <a:pt x="0" y="203200"/>
                  </a:lnTo>
                  <a:lnTo>
                    <a:pt x="255215" y="0"/>
                  </a:lnTo>
                  <a:close/>
                </a:path>
              </a:pathLst>
            </a:custGeom>
            <a:solidFill>
              <a:srgbClr val="835F47"/>
            </a:solidFill>
          </p:spPr>
        </p:sp>
        <p:sp>
          <p:nvSpPr>
            <p:cNvPr name="TextBox 289" id="289"/>
            <p:cNvSpPr txBox="true"/>
            <p:nvPr/>
          </p:nvSpPr>
          <p:spPr>
            <a:xfrm>
              <a:off x="0" y="111125"/>
              <a:ext cx="510431" cy="2799808"/>
            </a:xfrm>
            <a:prstGeom prst="rect">
              <a:avLst/>
            </a:prstGeom>
          </p:spPr>
          <p:txBody>
            <a:bodyPr anchor="ctr" rtlCol="false" tIns="50800" lIns="50800" bIns="50800" rIns="50800"/>
            <a:lstStyle/>
            <a:p>
              <a:pPr algn="ctr">
                <a:lnSpc>
                  <a:spcPts val="1679"/>
                </a:lnSpc>
              </a:pPr>
            </a:p>
          </p:txBody>
        </p:sp>
      </p:grpSp>
      <p:sp>
        <p:nvSpPr>
          <p:cNvPr name="AutoShape 290" id="290"/>
          <p:cNvSpPr/>
          <p:nvPr/>
        </p:nvSpPr>
        <p:spPr>
          <a:xfrm rot="-2019">
            <a:off x="2422287" y="8977376"/>
            <a:ext cx="6586642" cy="0"/>
          </a:xfrm>
          <a:prstGeom prst="line">
            <a:avLst/>
          </a:prstGeom>
          <a:ln cap="rnd" w="9525">
            <a:solidFill>
              <a:srgbClr val="BC7B6A"/>
            </a:solidFill>
            <a:prstDash val="solid"/>
            <a:headEnd type="none" len="sm" w="sm"/>
            <a:tailEnd type="none" len="sm" w="sm"/>
          </a:ln>
        </p:spPr>
      </p:sp>
      <p:sp>
        <p:nvSpPr>
          <p:cNvPr name="AutoShape 291" id="291"/>
          <p:cNvSpPr/>
          <p:nvPr/>
        </p:nvSpPr>
        <p:spPr>
          <a:xfrm rot="-2019">
            <a:off x="2422287" y="9209542"/>
            <a:ext cx="6586642" cy="0"/>
          </a:xfrm>
          <a:prstGeom prst="line">
            <a:avLst/>
          </a:prstGeom>
          <a:ln cap="rnd" w="9525">
            <a:solidFill>
              <a:srgbClr val="BC7B6A"/>
            </a:solidFill>
            <a:prstDash val="solid"/>
            <a:headEnd type="none" len="sm" w="sm"/>
            <a:tailEnd type="none" len="sm" w="sm"/>
          </a:ln>
        </p:spPr>
      </p:sp>
      <p:sp>
        <p:nvSpPr>
          <p:cNvPr name="AutoShape 292" id="292"/>
          <p:cNvSpPr/>
          <p:nvPr/>
        </p:nvSpPr>
        <p:spPr>
          <a:xfrm rot="-2019">
            <a:off x="2422287" y="9439623"/>
            <a:ext cx="6586642" cy="0"/>
          </a:xfrm>
          <a:prstGeom prst="line">
            <a:avLst/>
          </a:prstGeom>
          <a:ln cap="rnd" w="9525">
            <a:solidFill>
              <a:srgbClr val="BC7B6A"/>
            </a:solidFill>
            <a:prstDash val="solid"/>
            <a:headEnd type="none" len="sm" w="sm"/>
            <a:tailEnd type="none" len="sm" w="sm"/>
          </a:ln>
        </p:spPr>
      </p:sp>
      <p:sp>
        <p:nvSpPr>
          <p:cNvPr name="AutoShape 293" id="293"/>
          <p:cNvSpPr/>
          <p:nvPr/>
        </p:nvSpPr>
        <p:spPr>
          <a:xfrm rot="-2019">
            <a:off x="2417356" y="9678429"/>
            <a:ext cx="6586642" cy="0"/>
          </a:xfrm>
          <a:prstGeom prst="line">
            <a:avLst/>
          </a:prstGeom>
          <a:ln cap="rnd" w="9525">
            <a:solidFill>
              <a:srgbClr val="BC7B6A"/>
            </a:solidFill>
            <a:prstDash val="solid"/>
            <a:headEnd type="none" len="sm" w="sm"/>
            <a:tailEnd type="none" len="sm" w="sm"/>
          </a:ln>
        </p:spPr>
      </p:sp>
      <p:grpSp>
        <p:nvGrpSpPr>
          <p:cNvPr name="Group 294" id="294"/>
          <p:cNvGrpSpPr/>
          <p:nvPr/>
        </p:nvGrpSpPr>
        <p:grpSpPr>
          <a:xfrm rot="5400000">
            <a:off x="3994011" y="8178761"/>
            <a:ext cx="132915" cy="1619775"/>
            <a:chOff x="0" y="0"/>
            <a:chExt cx="510431" cy="6220392"/>
          </a:xfrm>
        </p:grpSpPr>
        <p:sp>
          <p:nvSpPr>
            <p:cNvPr name="Freeform 295" id="295"/>
            <p:cNvSpPr/>
            <p:nvPr/>
          </p:nvSpPr>
          <p:spPr>
            <a:xfrm flipH="false" flipV="false" rot="0">
              <a:off x="0" y="0"/>
              <a:ext cx="510431" cy="6220392"/>
            </a:xfrm>
            <a:custGeom>
              <a:avLst/>
              <a:gdLst/>
              <a:ahLst/>
              <a:cxnLst/>
              <a:rect r="r" b="b" t="t" l="l"/>
              <a:pathLst>
                <a:path h="6220392" w="510431">
                  <a:moveTo>
                    <a:pt x="255215" y="0"/>
                  </a:moveTo>
                  <a:lnTo>
                    <a:pt x="510431" y="203200"/>
                  </a:lnTo>
                  <a:lnTo>
                    <a:pt x="510431" y="6017192"/>
                  </a:lnTo>
                  <a:lnTo>
                    <a:pt x="255215" y="6220392"/>
                  </a:lnTo>
                  <a:lnTo>
                    <a:pt x="0" y="6017192"/>
                  </a:lnTo>
                  <a:lnTo>
                    <a:pt x="0" y="203200"/>
                  </a:lnTo>
                  <a:lnTo>
                    <a:pt x="255215" y="0"/>
                  </a:lnTo>
                  <a:close/>
                </a:path>
              </a:pathLst>
            </a:custGeom>
            <a:solidFill>
              <a:srgbClr val="835F47"/>
            </a:solidFill>
          </p:spPr>
        </p:sp>
        <p:sp>
          <p:nvSpPr>
            <p:cNvPr name="TextBox 296" id="296"/>
            <p:cNvSpPr txBox="true"/>
            <p:nvPr/>
          </p:nvSpPr>
          <p:spPr>
            <a:xfrm>
              <a:off x="0" y="111125"/>
              <a:ext cx="510431" cy="5969567"/>
            </a:xfrm>
            <a:prstGeom prst="rect">
              <a:avLst/>
            </a:prstGeom>
          </p:spPr>
          <p:txBody>
            <a:bodyPr anchor="ctr" rtlCol="false" tIns="50800" lIns="50800" bIns="50800" rIns="50800"/>
            <a:lstStyle/>
            <a:p>
              <a:pPr algn="ctr">
                <a:lnSpc>
                  <a:spcPts val="1679"/>
                </a:lnSpc>
              </a:pPr>
            </a:p>
          </p:txBody>
        </p:sp>
      </p:grpSp>
      <p:grpSp>
        <p:nvGrpSpPr>
          <p:cNvPr name="Group 297" id="297"/>
          <p:cNvGrpSpPr/>
          <p:nvPr/>
        </p:nvGrpSpPr>
        <p:grpSpPr>
          <a:xfrm rot="5400000">
            <a:off x="6062311" y="8003986"/>
            <a:ext cx="132915" cy="2433657"/>
            <a:chOff x="0" y="0"/>
            <a:chExt cx="510431" cy="9345928"/>
          </a:xfrm>
        </p:grpSpPr>
        <p:sp>
          <p:nvSpPr>
            <p:cNvPr name="Freeform 298" id="298"/>
            <p:cNvSpPr/>
            <p:nvPr/>
          </p:nvSpPr>
          <p:spPr>
            <a:xfrm flipH="false" flipV="false" rot="0">
              <a:off x="0" y="0"/>
              <a:ext cx="510431" cy="9345927"/>
            </a:xfrm>
            <a:custGeom>
              <a:avLst/>
              <a:gdLst/>
              <a:ahLst/>
              <a:cxnLst/>
              <a:rect r="r" b="b" t="t" l="l"/>
              <a:pathLst>
                <a:path h="9345927" w="510431">
                  <a:moveTo>
                    <a:pt x="255215" y="0"/>
                  </a:moveTo>
                  <a:lnTo>
                    <a:pt x="510431" y="203200"/>
                  </a:lnTo>
                  <a:lnTo>
                    <a:pt x="510431" y="9142727"/>
                  </a:lnTo>
                  <a:lnTo>
                    <a:pt x="255215" y="9345927"/>
                  </a:lnTo>
                  <a:lnTo>
                    <a:pt x="0" y="9142727"/>
                  </a:lnTo>
                  <a:lnTo>
                    <a:pt x="0" y="203200"/>
                  </a:lnTo>
                  <a:lnTo>
                    <a:pt x="255215" y="0"/>
                  </a:lnTo>
                  <a:close/>
                </a:path>
              </a:pathLst>
            </a:custGeom>
            <a:solidFill>
              <a:srgbClr val="F39540"/>
            </a:solidFill>
          </p:spPr>
        </p:sp>
        <p:sp>
          <p:nvSpPr>
            <p:cNvPr name="TextBox 299" id="299"/>
            <p:cNvSpPr txBox="true"/>
            <p:nvPr/>
          </p:nvSpPr>
          <p:spPr>
            <a:xfrm>
              <a:off x="0" y="111125"/>
              <a:ext cx="510431" cy="9095103"/>
            </a:xfrm>
            <a:prstGeom prst="rect">
              <a:avLst/>
            </a:prstGeom>
          </p:spPr>
          <p:txBody>
            <a:bodyPr anchor="ctr" rtlCol="false" tIns="50800" lIns="50800" bIns="50800" rIns="50800"/>
            <a:lstStyle/>
            <a:p>
              <a:pPr algn="ctr">
                <a:lnSpc>
                  <a:spcPts val="1679"/>
                </a:lnSpc>
              </a:pPr>
            </a:p>
          </p:txBody>
        </p:sp>
      </p:grpSp>
      <p:grpSp>
        <p:nvGrpSpPr>
          <p:cNvPr name="Group 300" id="300"/>
          <p:cNvGrpSpPr/>
          <p:nvPr/>
        </p:nvGrpSpPr>
        <p:grpSpPr>
          <a:xfrm rot="5400000">
            <a:off x="8343605" y="9490060"/>
            <a:ext cx="132915" cy="372988"/>
            <a:chOff x="0" y="0"/>
            <a:chExt cx="510431" cy="1432379"/>
          </a:xfrm>
        </p:grpSpPr>
        <p:sp>
          <p:nvSpPr>
            <p:cNvPr name="Freeform 301" id="301"/>
            <p:cNvSpPr/>
            <p:nvPr/>
          </p:nvSpPr>
          <p:spPr>
            <a:xfrm flipH="false" flipV="false" rot="0">
              <a:off x="0" y="0"/>
              <a:ext cx="510431" cy="1432379"/>
            </a:xfrm>
            <a:custGeom>
              <a:avLst/>
              <a:gdLst/>
              <a:ahLst/>
              <a:cxnLst/>
              <a:rect r="r" b="b" t="t" l="l"/>
              <a:pathLst>
                <a:path h="1432379" w="510431">
                  <a:moveTo>
                    <a:pt x="255215" y="0"/>
                  </a:moveTo>
                  <a:lnTo>
                    <a:pt x="510431" y="203200"/>
                  </a:lnTo>
                  <a:lnTo>
                    <a:pt x="510431" y="1229179"/>
                  </a:lnTo>
                  <a:lnTo>
                    <a:pt x="255215" y="1432379"/>
                  </a:lnTo>
                  <a:lnTo>
                    <a:pt x="0" y="1229179"/>
                  </a:lnTo>
                  <a:lnTo>
                    <a:pt x="0" y="203200"/>
                  </a:lnTo>
                  <a:lnTo>
                    <a:pt x="255215" y="0"/>
                  </a:lnTo>
                  <a:close/>
                </a:path>
              </a:pathLst>
            </a:custGeom>
            <a:solidFill>
              <a:srgbClr val="835F47"/>
            </a:solidFill>
            <a:ln w="38100" cap="sq">
              <a:solidFill>
                <a:srgbClr val="000000"/>
              </a:solidFill>
              <a:prstDash val="sysDot"/>
              <a:miter/>
            </a:ln>
          </p:spPr>
        </p:sp>
        <p:sp>
          <p:nvSpPr>
            <p:cNvPr name="TextBox 302" id="302"/>
            <p:cNvSpPr txBox="true"/>
            <p:nvPr/>
          </p:nvSpPr>
          <p:spPr>
            <a:xfrm>
              <a:off x="0" y="111125"/>
              <a:ext cx="510431" cy="1181554"/>
            </a:xfrm>
            <a:prstGeom prst="rect">
              <a:avLst/>
            </a:prstGeom>
          </p:spPr>
          <p:txBody>
            <a:bodyPr anchor="ctr" rtlCol="false" tIns="50800" lIns="50800" bIns="50800" rIns="50800"/>
            <a:lstStyle/>
            <a:p>
              <a:pPr algn="ctr">
                <a:lnSpc>
                  <a:spcPts val="1679"/>
                </a:lnSpc>
              </a:pPr>
            </a:p>
          </p:txBody>
        </p:sp>
      </p:grpSp>
      <p:grpSp>
        <p:nvGrpSpPr>
          <p:cNvPr name="Group 303" id="303"/>
          <p:cNvGrpSpPr/>
          <p:nvPr/>
        </p:nvGrpSpPr>
        <p:grpSpPr>
          <a:xfrm rot="5400000">
            <a:off x="7725909" y="9052449"/>
            <a:ext cx="132915" cy="796893"/>
            <a:chOff x="0" y="0"/>
            <a:chExt cx="510431" cy="3060293"/>
          </a:xfrm>
        </p:grpSpPr>
        <p:sp>
          <p:nvSpPr>
            <p:cNvPr name="Freeform 304" id="304"/>
            <p:cNvSpPr/>
            <p:nvPr/>
          </p:nvSpPr>
          <p:spPr>
            <a:xfrm flipH="false" flipV="false" rot="0">
              <a:off x="0" y="0"/>
              <a:ext cx="510431" cy="3060293"/>
            </a:xfrm>
            <a:custGeom>
              <a:avLst/>
              <a:gdLst/>
              <a:ahLst/>
              <a:cxnLst/>
              <a:rect r="r" b="b" t="t" l="l"/>
              <a:pathLst>
                <a:path h="3060293" w="510431">
                  <a:moveTo>
                    <a:pt x="255215" y="0"/>
                  </a:moveTo>
                  <a:lnTo>
                    <a:pt x="510431" y="203200"/>
                  </a:lnTo>
                  <a:lnTo>
                    <a:pt x="510431" y="2857093"/>
                  </a:lnTo>
                  <a:lnTo>
                    <a:pt x="255215" y="3060293"/>
                  </a:lnTo>
                  <a:lnTo>
                    <a:pt x="0" y="2857093"/>
                  </a:lnTo>
                  <a:lnTo>
                    <a:pt x="0" y="203200"/>
                  </a:lnTo>
                  <a:lnTo>
                    <a:pt x="255215" y="0"/>
                  </a:lnTo>
                  <a:close/>
                </a:path>
              </a:pathLst>
            </a:custGeom>
            <a:solidFill>
              <a:srgbClr val="835F47"/>
            </a:solidFill>
          </p:spPr>
        </p:sp>
        <p:sp>
          <p:nvSpPr>
            <p:cNvPr name="TextBox 305" id="305"/>
            <p:cNvSpPr txBox="true"/>
            <p:nvPr/>
          </p:nvSpPr>
          <p:spPr>
            <a:xfrm>
              <a:off x="0" y="111125"/>
              <a:ext cx="510431" cy="2809468"/>
            </a:xfrm>
            <a:prstGeom prst="rect">
              <a:avLst/>
            </a:prstGeom>
          </p:spPr>
          <p:txBody>
            <a:bodyPr anchor="ctr" rtlCol="false" tIns="50800" lIns="50800" bIns="50800" rIns="50800"/>
            <a:lstStyle/>
            <a:p>
              <a:pPr algn="ctr">
                <a:lnSpc>
                  <a:spcPts val="1679"/>
                </a:lnSpc>
              </a:pPr>
            </a:p>
          </p:txBody>
        </p:sp>
      </p:grpSp>
      <p:grpSp>
        <p:nvGrpSpPr>
          <p:cNvPr name="Group 306" id="306"/>
          <p:cNvGrpSpPr/>
          <p:nvPr/>
        </p:nvGrpSpPr>
        <p:grpSpPr>
          <a:xfrm rot="0">
            <a:off x="611900" y="8407294"/>
            <a:ext cx="1768130" cy="210655"/>
            <a:chOff x="0" y="0"/>
            <a:chExt cx="21289796" cy="2536469"/>
          </a:xfrm>
        </p:grpSpPr>
        <p:sp>
          <p:nvSpPr>
            <p:cNvPr name="Freeform 307" id="307"/>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308" id="308"/>
          <p:cNvSpPr txBox="true"/>
          <p:nvPr/>
        </p:nvSpPr>
        <p:spPr>
          <a:xfrm rot="0">
            <a:off x="624660" y="8425095"/>
            <a:ext cx="1755370" cy="156003"/>
          </a:xfrm>
          <a:prstGeom prst="rect">
            <a:avLst/>
          </a:prstGeom>
        </p:spPr>
        <p:txBody>
          <a:bodyPr anchor="t" rtlCol="false" tIns="0" lIns="0" bIns="0" rIns="0">
            <a:spAutoFit/>
          </a:bodyPr>
          <a:lstStyle/>
          <a:p>
            <a:pPr algn="ctr">
              <a:lnSpc>
                <a:spcPts val="1284"/>
              </a:lnSpc>
            </a:pPr>
            <a:r>
              <a:rPr lang="en-US" sz="917">
                <a:solidFill>
                  <a:srgbClr val="FFFFFF"/>
                </a:solidFill>
                <a:latin typeface="Poppins Thin Bold"/>
              </a:rPr>
              <a:t>Web: Testing</a:t>
            </a:r>
          </a:p>
        </p:txBody>
      </p:sp>
      <p:grpSp>
        <p:nvGrpSpPr>
          <p:cNvPr name="Group 309" id="309"/>
          <p:cNvGrpSpPr/>
          <p:nvPr/>
        </p:nvGrpSpPr>
        <p:grpSpPr>
          <a:xfrm rot="0">
            <a:off x="4081117" y="5488275"/>
            <a:ext cx="1605976" cy="377359"/>
            <a:chOff x="0" y="0"/>
            <a:chExt cx="19337331" cy="4543731"/>
          </a:xfrm>
        </p:grpSpPr>
        <p:sp>
          <p:nvSpPr>
            <p:cNvPr name="Freeform 310" id="310"/>
            <p:cNvSpPr/>
            <p:nvPr/>
          </p:nvSpPr>
          <p:spPr>
            <a:xfrm flipH="false" flipV="false" rot="0">
              <a:off x="0" y="0"/>
              <a:ext cx="19337331" cy="4543731"/>
            </a:xfrm>
            <a:custGeom>
              <a:avLst/>
              <a:gdLst/>
              <a:ahLst/>
              <a:cxnLst/>
              <a:rect r="r" b="b" t="t" l="l"/>
              <a:pathLst>
                <a:path h="4543731" w="19337331">
                  <a:moveTo>
                    <a:pt x="19032531" y="0"/>
                  </a:moveTo>
                  <a:lnTo>
                    <a:pt x="304800" y="0"/>
                  </a:lnTo>
                  <a:cubicBezTo>
                    <a:pt x="135890" y="0"/>
                    <a:pt x="0" y="135890"/>
                    <a:pt x="0" y="304800"/>
                  </a:cubicBezTo>
                  <a:lnTo>
                    <a:pt x="0" y="4238931"/>
                  </a:lnTo>
                  <a:cubicBezTo>
                    <a:pt x="0" y="4407841"/>
                    <a:pt x="135890" y="4543731"/>
                    <a:pt x="304800" y="4543731"/>
                  </a:cubicBezTo>
                  <a:lnTo>
                    <a:pt x="19032531" y="4543731"/>
                  </a:lnTo>
                  <a:cubicBezTo>
                    <a:pt x="19201440" y="4543731"/>
                    <a:pt x="19337331" y="4407841"/>
                    <a:pt x="19337331" y="4238931"/>
                  </a:cubicBezTo>
                  <a:lnTo>
                    <a:pt x="19337331" y="304800"/>
                  </a:lnTo>
                  <a:cubicBezTo>
                    <a:pt x="19337331" y="135890"/>
                    <a:pt x="19201440" y="0"/>
                    <a:pt x="19032531" y="0"/>
                  </a:cubicBezTo>
                  <a:close/>
                </a:path>
              </a:pathLst>
            </a:custGeom>
            <a:solidFill>
              <a:srgbClr val="8F5546"/>
            </a:solidFill>
          </p:spPr>
        </p:sp>
      </p:grpSp>
      <p:sp>
        <p:nvSpPr>
          <p:cNvPr name="TextBox 311" id="311"/>
          <p:cNvSpPr txBox="true"/>
          <p:nvPr/>
        </p:nvSpPr>
        <p:spPr>
          <a:xfrm rot="0">
            <a:off x="4190657" y="5494355"/>
            <a:ext cx="1355150" cy="317575"/>
          </a:xfrm>
          <a:prstGeom prst="rect">
            <a:avLst/>
          </a:prstGeom>
        </p:spPr>
        <p:txBody>
          <a:bodyPr anchor="t" rtlCol="false" tIns="0" lIns="0" bIns="0" rIns="0">
            <a:spAutoFit/>
          </a:bodyPr>
          <a:lstStyle/>
          <a:p>
            <a:pPr algn="ctr">
              <a:lnSpc>
                <a:spcPts val="2520"/>
              </a:lnSpc>
            </a:pPr>
            <a:r>
              <a:rPr lang="en-US" sz="1800">
                <a:solidFill>
                  <a:srgbClr val="FFFFFF"/>
                </a:solidFill>
                <a:latin typeface="The Seasons"/>
              </a:rPr>
              <a:t>Month 3</a:t>
            </a:r>
          </a:p>
        </p:txBody>
      </p:sp>
      <p:grpSp>
        <p:nvGrpSpPr>
          <p:cNvPr name="Group 312" id="312"/>
          <p:cNvGrpSpPr/>
          <p:nvPr/>
        </p:nvGrpSpPr>
        <p:grpSpPr>
          <a:xfrm rot="0">
            <a:off x="5732360" y="5488275"/>
            <a:ext cx="1618288" cy="377359"/>
            <a:chOff x="0" y="0"/>
            <a:chExt cx="19485577" cy="4543731"/>
          </a:xfrm>
        </p:grpSpPr>
        <p:sp>
          <p:nvSpPr>
            <p:cNvPr name="Freeform 313" id="313"/>
            <p:cNvSpPr/>
            <p:nvPr/>
          </p:nvSpPr>
          <p:spPr>
            <a:xfrm flipH="false" flipV="false" rot="0">
              <a:off x="0" y="0"/>
              <a:ext cx="19485578" cy="4543731"/>
            </a:xfrm>
            <a:custGeom>
              <a:avLst/>
              <a:gdLst/>
              <a:ahLst/>
              <a:cxnLst/>
              <a:rect r="r" b="b" t="t" l="l"/>
              <a:pathLst>
                <a:path h="4543731" w="19485578">
                  <a:moveTo>
                    <a:pt x="19180778" y="0"/>
                  </a:moveTo>
                  <a:lnTo>
                    <a:pt x="304800" y="0"/>
                  </a:lnTo>
                  <a:cubicBezTo>
                    <a:pt x="135890" y="0"/>
                    <a:pt x="0" y="135890"/>
                    <a:pt x="0" y="304800"/>
                  </a:cubicBezTo>
                  <a:lnTo>
                    <a:pt x="0" y="4238931"/>
                  </a:lnTo>
                  <a:cubicBezTo>
                    <a:pt x="0" y="4407841"/>
                    <a:pt x="135890" y="4543731"/>
                    <a:pt x="304800" y="4543731"/>
                  </a:cubicBezTo>
                  <a:lnTo>
                    <a:pt x="19180778" y="4543731"/>
                  </a:lnTo>
                  <a:cubicBezTo>
                    <a:pt x="19349687" y="4543731"/>
                    <a:pt x="19485578" y="4407841"/>
                    <a:pt x="19485578" y="4238931"/>
                  </a:cubicBezTo>
                  <a:lnTo>
                    <a:pt x="19485578" y="304800"/>
                  </a:lnTo>
                  <a:cubicBezTo>
                    <a:pt x="19485578" y="135890"/>
                    <a:pt x="19349687" y="0"/>
                    <a:pt x="19180778" y="0"/>
                  </a:cubicBezTo>
                  <a:close/>
                </a:path>
              </a:pathLst>
            </a:custGeom>
            <a:solidFill>
              <a:srgbClr val="8F5546"/>
            </a:solidFill>
          </p:spPr>
        </p:sp>
      </p:grpSp>
      <p:sp>
        <p:nvSpPr>
          <p:cNvPr name="TextBox 314" id="314"/>
          <p:cNvSpPr txBox="true"/>
          <p:nvPr/>
        </p:nvSpPr>
        <p:spPr>
          <a:xfrm rot="0">
            <a:off x="5837891" y="5494355"/>
            <a:ext cx="1355150" cy="317575"/>
          </a:xfrm>
          <a:prstGeom prst="rect">
            <a:avLst/>
          </a:prstGeom>
        </p:spPr>
        <p:txBody>
          <a:bodyPr anchor="t" rtlCol="false" tIns="0" lIns="0" bIns="0" rIns="0">
            <a:spAutoFit/>
          </a:bodyPr>
          <a:lstStyle/>
          <a:p>
            <a:pPr algn="ctr">
              <a:lnSpc>
                <a:spcPts val="2520"/>
              </a:lnSpc>
            </a:pPr>
            <a:r>
              <a:rPr lang="en-US" sz="1800">
                <a:solidFill>
                  <a:srgbClr val="FFFFFF"/>
                </a:solidFill>
                <a:latin typeface="The Seasons"/>
              </a:rPr>
              <a:t>Month 4</a:t>
            </a:r>
          </a:p>
        </p:txBody>
      </p:sp>
      <p:grpSp>
        <p:nvGrpSpPr>
          <p:cNvPr name="Group 315" id="315"/>
          <p:cNvGrpSpPr/>
          <p:nvPr/>
        </p:nvGrpSpPr>
        <p:grpSpPr>
          <a:xfrm rot="0">
            <a:off x="7407283" y="5488275"/>
            <a:ext cx="1607124" cy="377359"/>
            <a:chOff x="0" y="0"/>
            <a:chExt cx="19351148" cy="4543731"/>
          </a:xfrm>
        </p:grpSpPr>
        <p:sp>
          <p:nvSpPr>
            <p:cNvPr name="Freeform 316" id="316"/>
            <p:cNvSpPr/>
            <p:nvPr/>
          </p:nvSpPr>
          <p:spPr>
            <a:xfrm flipH="false" flipV="false" rot="0">
              <a:off x="0" y="0"/>
              <a:ext cx="19351148" cy="4543731"/>
            </a:xfrm>
            <a:custGeom>
              <a:avLst/>
              <a:gdLst/>
              <a:ahLst/>
              <a:cxnLst/>
              <a:rect r="r" b="b" t="t" l="l"/>
              <a:pathLst>
                <a:path h="4543731" w="19351148">
                  <a:moveTo>
                    <a:pt x="19046348" y="0"/>
                  </a:moveTo>
                  <a:lnTo>
                    <a:pt x="304800" y="0"/>
                  </a:lnTo>
                  <a:cubicBezTo>
                    <a:pt x="135890" y="0"/>
                    <a:pt x="0" y="135890"/>
                    <a:pt x="0" y="304800"/>
                  </a:cubicBezTo>
                  <a:lnTo>
                    <a:pt x="0" y="4238931"/>
                  </a:lnTo>
                  <a:cubicBezTo>
                    <a:pt x="0" y="4407841"/>
                    <a:pt x="135890" y="4543731"/>
                    <a:pt x="304800" y="4543731"/>
                  </a:cubicBezTo>
                  <a:lnTo>
                    <a:pt x="19046348" y="4543731"/>
                  </a:lnTo>
                  <a:cubicBezTo>
                    <a:pt x="19215258" y="4543731"/>
                    <a:pt x="19351148" y="4407841"/>
                    <a:pt x="19351148" y="4238931"/>
                  </a:cubicBezTo>
                  <a:lnTo>
                    <a:pt x="19351148" y="304800"/>
                  </a:lnTo>
                  <a:cubicBezTo>
                    <a:pt x="19351148" y="135890"/>
                    <a:pt x="19215258" y="0"/>
                    <a:pt x="19046348" y="0"/>
                  </a:cubicBezTo>
                  <a:close/>
                </a:path>
              </a:pathLst>
            </a:custGeom>
            <a:solidFill>
              <a:srgbClr val="8F5546"/>
            </a:solidFill>
          </p:spPr>
        </p:sp>
      </p:grpSp>
      <p:sp>
        <p:nvSpPr>
          <p:cNvPr name="TextBox 317" id="317"/>
          <p:cNvSpPr txBox="true"/>
          <p:nvPr/>
        </p:nvSpPr>
        <p:spPr>
          <a:xfrm rot="0">
            <a:off x="7494387" y="5494355"/>
            <a:ext cx="1355150" cy="317575"/>
          </a:xfrm>
          <a:prstGeom prst="rect">
            <a:avLst/>
          </a:prstGeom>
        </p:spPr>
        <p:txBody>
          <a:bodyPr anchor="t" rtlCol="false" tIns="0" lIns="0" bIns="0" rIns="0">
            <a:spAutoFit/>
          </a:bodyPr>
          <a:lstStyle/>
          <a:p>
            <a:pPr algn="ctr">
              <a:lnSpc>
                <a:spcPts val="2520"/>
              </a:lnSpc>
            </a:pPr>
            <a:r>
              <a:rPr lang="en-US" sz="1800">
                <a:solidFill>
                  <a:srgbClr val="FFFFFF"/>
                </a:solidFill>
                <a:latin typeface="The Seasons"/>
              </a:rPr>
              <a:t>Month 5</a:t>
            </a:r>
          </a:p>
        </p:txBody>
      </p:sp>
      <p:grpSp>
        <p:nvGrpSpPr>
          <p:cNvPr name="Group 318" id="318"/>
          <p:cNvGrpSpPr/>
          <p:nvPr/>
        </p:nvGrpSpPr>
        <p:grpSpPr>
          <a:xfrm rot="0">
            <a:off x="9222084" y="1923796"/>
            <a:ext cx="2259751" cy="1010211"/>
            <a:chOff x="0" y="0"/>
            <a:chExt cx="21289796" cy="9517500"/>
          </a:xfrm>
        </p:grpSpPr>
        <p:sp>
          <p:nvSpPr>
            <p:cNvPr name="Freeform 319" id="319"/>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320" id="320"/>
          <p:cNvGrpSpPr/>
          <p:nvPr/>
        </p:nvGrpSpPr>
        <p:grpSpPr>
          <a:xfrm rot="0">
            <a:off x="11521389" y="2445633"/>
            <a:ext cx="489055" cy="488374"/>
            <a:chOff x="0" y="0"/>
            <a:chExt cx="4695406" cy="4688867"/>
          </a:xfrm>
        </p:grpSpPr>
        <p:sp>
          <p:nvSpPr>
            <p:cNvPr name="Freeform 321" id="32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322" id="322"/>
          <p:cNvGrpSpPr/>
          <p:nvPr/>
        </p:nvGrpSpPr>
        <p:grpSpPr>
          <a:xfrm rot="0">
            <a:off x="9222084" y="2973561"/>
            <a:ext cx="2259751" cy="482283"/>
            <a:chOff x="0" y="0"/>
            <a:chExt cx="21289796" cy="4543731"/>
          </a:xfrm>
        </p:grpSpPr>
        <p:sp>
          <p:nvSpPr>
            <p:cNvPr name="Freeform 323" id="323"/>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24" id="324"/>
          <p:cNvGrpSpPr/>
          <p:nvPr/>
        </p:nvGrpSpPr>
        <p:grpSpPr>
          <a:xfrm rot="0">
            <a:off x="9222084" y="3495397"/>
            <a:ext cx="2259751" cy="482283"/>
            <a:chOff x="0" y="0"/>
            <a:chExt cx="21289796" cy="4543731"/>
          </a:xfrm>
        </p:grpSpPr>
        <p:sp>
          <p:nvSpPr>
            <p:cNvPr name="Freeform 325" id="325"/>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26" id="326"/>
          <p:cNvGrpSpPr/>
          <p:nvPr/>
        </p:nvGrpSpPr>
        <p:grpSpPr>
          <a:xfrm rot="0">
            <a:off x="9222084" y="4017234"/>
            <a:ext cx="2259751" cy="482283"/>
            <a:chOff x="0" y="0"/>
            <a:chExt cx="21289796" cy="4543731"/>
          </a:xfrm>
        </p:grpSpPr>
        <p:sp>
          <p:nvSpPr>
            <p:cNvPr name="Freeform 327" id="327"/>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28" id="328"/>
          <p:cNvGrpSpPr/>
          <p:nvPr/>
        </p:nvGrpSpPr>
        <p:grpSpPr>
          <a:xfrm rot="0">
            <a:off x="9222084" y="4539071"/>
            <a:ext cx="2259751" cy="482283"/>
            <a:chOff x="0" y="0"/>
            <a:chExt cx="21289796" cy="4543731"/>
          </a:xfrm>
        </p:grpSpPr>
        <p:sp>
          <p:nvSpPr>
            <p:cNvPr name="Freeform 329" id="329"/>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30" id="330"/>
          <p:cNvGrpSpPr/>
          <p:nvPr/>
        </p:nvGrpSpPr>
        <p:grpSpPr>
          <a:xfrm rot="0">
            <a:off x="9227806" y="5060907"/>
            <a:ext cx="2259751" cy="482283"/>
            <a:chOff x="0" y="0"/>
            <a:chExt cx="21289796" cy="4543731"/>
          </a:xfrm>
        </p:grpSpPr>
        <p:sp>
          <p:nvSpPr>
            <p:cNvPr name="Freeform 331" id="331"/>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32" id="332"/>
          <p:cNvGrpSpPr/>
          <p:nvPr/>
        </p:nvGrpSpPr>
        <p:grpSpPr>
          <a:xfrm rot="0">
            <a:off x="9227806" y="5582744"/>
            <a:ext cx="2259751" cy="482283"/>
            <a:chOff x="0" y="0"/>
            <a:chExt cx="21289796" cy="4543731"/>
          </a:xfrm>
        </p:grpSpPr>
        <p:sp>
          <p:nvSpPr>
            <p:cNvPr name="Freeform 333" id="333"/>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334" id="334"/>
          <p:cNvGrpSpPr/>
          <p:nvPr/>
        </p:nvGrpSpPr>
        <p:grpSpPr>
          <a:xfrm rot="0">
            <a:off x="11521389" y="2973561"/>
            <a:ext cx="489055" cy="3091466"/>
            <a:chOff x="0" y="0"/>
            <a:chExt cx="4695406" cy="29681089"/>
          </a:xfrm>
        </p:grpSpPr>
        <p:sp>
          <p:nvSpPr>
            <p:cNvPr name="Freeform 335" id="335"/>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36" id="336"/>
          <p:cNvGrpSpPr/>
          <p:nvPr/>
        </p:nvGrpSpPr>
        <p:grpSpPr>
          <a:xfrm rot="0">
            <a:off x="12050668" y="2973561"/>
            <a:ext cx="489055" cy="3091466"/>
            <a:chOff x="0" y="0"/>
            <a:chExt cx="4695406" cy="29681089"/>
          </a:xfrm>
        </p:grpSpPr>
        <p:sp>
          <p:nvSpPr>
            <p:cNvPr name="Freeform 337" id="337"/>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38" id="338"/>
          <p:cNvGrpSpPr/>
          <p:nvPr/>
        </p:nvGrpSpPr>
        <p:grpSpPr>
          <a:xfrm rot="0">
            <a:off x="12583570" y="2973561"/>
            <a:ext cx="489055" cy="3091466"/>
            <a:chOff x="0" y="0"/>
            <a:chExt cx="4695406" cy="29681089"/>
          </a:xfrm>
        </p:grpSpPr>
        <p:sp>
          <p:nvSpPr>
            <p:cNvPr name="Freeform 339" id="339"/>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40" id="340"/>
          <p:cNvGrpSpPr/>
          <p:nvPr/>
        </p:nvGrpSpPr>
        <p:grpSpPr>
          <a:xfrm rot="0">
            <a:off x="13106374" y="2973561"/>
            <a:ext cx="489055" cy="3091466"/>
            <a:chOff x="0" y="0"/>
            <a:chExt cx="4695406" cy="29681089"/>
          </a:xfrm>
        </p:grpSpPr>
        <p:sp>
          <p:nvSpPr>
            <p:cNvPr name="Freeform 341" id="341"/>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42" id="342"/>
          <p:cNvGrpSpPr/>
          <p:nvPr/>
        </p:nvGrpSpPr>
        <p:grpSpPr>
          <a:xfrm rot="0">
            <a:off x="13634983" y="2973561"/>
            <a:ext cx="489055" cy="3091466"/>
            <a:chOff x="0" y="0"/>
            <a:chExt cx="4695406" cy="29681089"/>
          </a:xfrm>
        </p:grpSpPr>
        <p:sp>
          <p:nvSpPr>
            <p:cNvPr name="Freeform 343" id="343"/>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44" id="344"/>
          <p:cNvGrpSpPr/>
          <p:nvPr/>
        </p:nvGrpSpPr>
        <p:grpSpPr>
          <a:xfrm rot="0">
            <a:off x="14164262" y="2973561"/>
            <a:ext cx="489055" cy="3091466"/>
            <a:chOff x="0" y="0"/>
            <a:chExt cx="4695406" cy="29681089"/>
          </a:xfrm>
        </p:grpSpPr>
        <p:sp>
          <p:nvSpPr>
            <p:cNvPr name="Freeform 345" id="345"/>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46" id="346"/>
          <p:cNvGrpSpPr/>
          <p:nvPr/>
        </p:nvGrpSpPr>
        <p:grpSpPr>
          <a:xfrm rot="0">
            <a:off x="14697164" y="2973561"/>
            <a:ext cx="489055" cy="3091466"/>
            <a:chOff x="0" y="0"/>
            <a:chExt cx="4695406" cy="29681089"/>
          </a:xfrm>
        </p:grpSpPr>
        <p:sp>
          <p:nvSpPr>
            <p:cNvPr name="Freeform 347" id="347"/>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48" id="348"/>
          <p:cNvGrpSpPr/>
          <p:nvPr/>
        </p:nvGrpSpPr>
        <p:grpSpPr>
          <a:xfrm rot="0">
            <a:off x="15219968" y="2973561"/>
            <a:ext cx="489055" cy="3091466"/>
            <a:chOff x="0" y="0"/>
            <a:chExt cx="4695406" cy="29681089"/>
          </a:xfrm>
        </p:grpSpPr>
        <p:sp>
          <p:nvSpPr>
            <p:cNvPr name="Freeform 349" id="349"/>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50" id="350"/>
          <p:cNvGrpSpPr/>
          <p:nvPr/>
        </p:nvGrpSpPr>
        <p:grpSpPr>
          <a:xfrm rot="0">
            <a:off x="15748577" y="2973561"/>
            <a:ext cx="489055" cy="3091466"/>
            <a:chOff x="0" y="0"/>
            <a:chExt cx="4695406" cy="29681089"/>
          </a:xfrm>
        </p:grpSpPr>
        <p:sp>
          <p:nvSpPr>
            <p:cNvPr name="Freeform 351" id="351"/>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52" id="352"/>
          <p:cNvGrpSpPr/>
          <p:nvPr/>
        </p:nvGrpSpPr>
        <p:grpSpPr>
          <a:xfrm rot="0">
            <a:off x="16277856" y="2973561"/>
            <a:ext cx="489055" cy="3091466"/>
            <a:chOff x="0" y="0"/>
            <a:chExt cx="4695406" cy="29681089"/>
          </a:xfrm>
        </p:grpSpPr>
        <p:sp>
          <p:nvSpPr>
            <p:cNvPr name="Freeform 353" id="353"/>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54" id="354"/>
          <p:cNvGrpSpPr/>
          <p:nvPr/>
        </p:nvGrpSpPr>
        <p:grpSpPr>
          <a:xfrm rot="0">
            <a:off x="16810758" y="2973561"/>
            <a:ext cx="489055" cy="3091466"/>
            <a:chOff x="0" y="0"/>
            <a:chExt cx="4695406" cy="29681089"/>
          </a:xfrm>
        </p:grpSpPr>
        <p:sp>
          <p:nvSpPr>
            <p:cNvPr name="Freeform 355" id="355"/>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56" id="356"/>
          <p:cNvGrpSpPr/>
          <p:nvPr/>
        </p:nvGrpSpPr>
        <p:grpSpPr>
          <a:xfrm rot="0">
            <a:off x="17333562" y="2973561"/>
            <a:ext cx="489055" cy="3091466"/>
            <a:chOff x="0" y="0"/>
            <a:chExt cx="4695406" cy="29681089"/>
          </a:xfrm>
        </p:grpSpPr>
        <p:sp>
          <p:nvSpPr>
            <p:cNvPr name="Freeform 357" id="357"/>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sp>
        <p:nvSpPr>
          <p:cNvPr name="AutoShape 358" id="358"/>
          <p:cNvSpPr/>
          <p:nvPr/>
        </p:nvSpPr>
        <p:spPr>
          <a:xfrm>
            <a:off x="11598275" y="3214574"/>
            <a:ext cx="6224342" cy="4298"/>
          </a:xfrm>
          <a:prstGeom prst="line">
            <a:avLst/>
          </a:prstGeom>
          <a:ln cap="rnd" w="9525">
            <a:solidFill>
              <a:srgbClr val="BC7B6A"/>
            </a:solidFill>
            <a:prstDash val="solid"/>
            <a:headEnd type="none" len="sm" w="sm"/>
            <a:tailEnd type="none" len="sm" w="sm"/>
          </a:ln>
        </p:spPr>
      </p:sp>
      <p:grpSp>
        <p:nvGrpSpPr>
          <p:cNvPr name="Group 359" id="359"/>
          <p:cNvGrpSpPr/>
          <p:nvPr/>
        </p:nvGrpSpPr>
        <p:grpSpPr>
          <a:xfrm rot="5400000">
            <a:off x="12180777" y="2445223"/>
            <a:ext cx="232461" cy="1551236"/>
            <a:chOff x="0" y="0"/>
            <a:chExt cx="698500" cy="4661166"/>
          </a:xfrm>
        </p:grpSpPr>
        <p:sp>
          <p:nvSpPr>
            <p:cNvPr name="Freeform 360" id="360"/>
            <p:cNvSpPr/>
            <p:nvPr/>
          </p:nvSpPr>
          <p:spPr>
            <a:xfrm flipH="false" flipV="false" rot="0">
              <a:off x="0" y="0"/>
              <a:ext cx="698500" cy="4661166"/>
            </a:xfrm>
            <a:custGeom>
              <a:avLst/>
              <a:gdLst/>
              <a:ahLst/>
              <a:cxnLst/>
              <a:rect r="r" b="b" t="t" l="l"/>
              <a:pathLst>
                <a:path h="4661166" w="698500">
                  <a:moveTo>
                    <a:pt x="349250" y="0"/>
                  </a:moveTo>
                  <a:lnTo>
                    <a:pt x="698500" y="203200"/>
                  </a:lnTo>
                  <a:lnTo>
                    <a:pt x="698500" y="4457966"/>
                  </a:lnTo>
                  <a:lnTo>
                    <a:pt x="349250" y="4661166"/>
                  </a:lnTo>
                  <a:lnTo>
                    <a:pt x="0" y="4457966"/>
                  </a:lnTo>
                  <a:lnTo>
                    <a:pt x="0" y="203200"/>
                  </a:lnTo>
                  <a:lnTo>
                    <a:pt x="349250" y="0"/>
                  </a:lnTo>
                  <a:close/>
                </a:path>
              </a:pathLst>
            </a:custGeom>
            <a:solidFill>
              <a:srgbClr val="BC7B6A"/>
            </a:solidFill>
          </p:spPr>
        </p:sp>
        <p:sp>
          <p:nvSpPr>
            <p:cNvPr name="TextBox 361" id="361"/>
            <p:cNvSpPr txBox="true"/>
            <p:nvPr/>
          </p:nvSpPr>
          <p:spPr>
            <a:xfrm>
              <a:off x="0" y="111125"/>
              <a:ext cx="698500" cy="4410341"/>
            </a:xfrm>
            <a:prstGeom prst="rect">
              <a:avLst/>
            </a:prstGeom>
          </p:spPr>
          <p:txBody>
            <a:bodyPr anchor="ctr" rtlCol="false" tIns="50800" lIns="50800" bIns="50800" rIns="50800"/>
            <a:lstStyle/>
            <a:p>
              <a:pPr algn="ctr">
                <a:lnSpc>
                  <a:spcPts val="1679"/>
                </a:lnSpc>
              </a:pPr>
            </a:p>
          </p:txBody>
        </p:sp>
      </p:grpSp>
      <p:sp>
        <p:nvSpPr>
          <p:cNvPr name="AutoShape 362" id="362"/>
          <p:cNvSpPr/>
          <p:nvPr/>
        </p:nvSpPr>
        <p:spPr>
          <a:xfrm flipV="true">
            <a:off x="11521389" y="3734570"/>
            <a:ext cx="6301228" cy="1841"/>
          </a:xfrm>
          <a:prstGeom prst="line">
            <a:avLst/>
          </a:prstGeom>
          <a:ln cap="rnd" w="9525">
            <a:solidFill>
              <a:srgbClr val="BC7B6A"/>
            </a:solidFill>
            <a:prstDash val="solid"/>
            <a:headEnd type="none" len="sm" w="sm"/>
            <a:tailEnd type="none" len="sm" w="sm"/>
          </a:ln>
        </p:spPr>
      </p:sp>
      <p:sp>
        <p:nvSpPr>
          <p:cNvPr name="AutoShape 363" id="363"/>
          <p:cNvSpPr/>
          <p:nvPr/>
        </p:nvSpPr>
        <p:spPr>
          <a:xfrm flipV="true">
            <a:off x="11521389" y="4256406"/>
            <a:ext cx="6301228" cy="1841"/>
          </a:xfrm>
          <a:prstGeom prst="line">
            <a:avLst/>
          </a:prstGeom>
          <a:ln cap="rnd" w="9525">
            <a:solidFill>
              <a:srgbClr val="BC7B6A"/>
            </a:solidFill>
            <a:prstDash val="solid"/>
            <a:headEnd type="none" len="sm" w="sm"/>
            <a:tailEnd type="none" len="sm" w="sm"/>
          </a:ln>
        </p:spPr>
      </p:sp>
      <p:sp>
        <p:nvSpPr>
          <p:cNvPr name="AutoShape 364" id="364"/>
          <p:cNvSpPr/>
          <p:nvPr/>
        </p:nvSpPr>
        <p:spPr>
          <a:xfrm>
            <a:off x="11521389" y="4780084"/>
            <a:ext cx="6301231" cy="10436"/>
          </a:xfrm>
          <a:prstGeom prst="line">
            <a:avLst/>
          </a:prstGeom>
          <a:ln cap="rnd" w="9525">
            <a:solidFill>
              <a:srgbClr val="BC7B6A"/>
            </a:solidFill>
            <a:prstDash val="solid"/>
            <a:headEnd type="none" len="sm" w="sm"/>
            <a:tailEnd type="none" len="sm" w="sm"/>
          </a:ln>
        </p:spPr>
      </p:sp>
      <p:sp>
        <p:nvSpPr>
          <p:cNvPr name="AutoShape 365" id="365"/>
          <p:cNvSpPr/>
          <p:nvPr/>
        </p:nvSpPr>
        <p:spPr>
          <a:xfrm>
            <a:off x="11521389" y="5301920"/>
            <a:ext cx="6301236" cy="5433"/>
          </a:xfrm>
          <a:prstGeom prst="line">
            <a:avLst/>
          </a:prstGeom>
          <a:ln cap="rnd" w="9525">
            <a:solidFill>
              <a:srgbClr val="BC7B6A"/>
            </a:solidFill>
            <a:prstDash val="solid"/>
            <a:headEnd type="none" len="sm" w="sm"/>
            <a:tailEnd type="none" len="sm" w="sm"/>
          </a:ln>
        </p:spPr>
      </p:sp>
      <p:sp>
        <p:nvSpPr>
          <p:cNvPr name="AutoShape 366" id="366"/>
          <p:cNvSpPr/>
          <p:nvPr/>
        </p:nvSpPr>
        <p:spPr>
          <a:xfrm flipV="true">
            <a:off x="11521389" y="5823885"/>
            <a:ext cx="6301228" cy="1841"/>
          </a:xfrm>
          <a:prstGeom prst="line">
            <a:avLst/>
          </a:prstGeom>
          <a:ln cap="rnd" w="9525">
            <a:solidFill>
              <a:srgbClr val="BC7B6A"/>
            </a:solidFill>
            <a:prstDash val="solid"/>
            <a:headEnd type="none" len="sm" w="sm"/>
            <a:tailEnd type="none" len="sm" w="sm"/>
          </a:ln>
        </p:spPr>
      </p:sp>
      <p:grpSp>
        <p:nvGrpSpPr>
          <p:cNvPr name="Group 367" id="367"/>
          <p:cNvGrpSpPr/>
          <p:nvPr/>
        </p:nvGrpSpPr>
        <p:grpSpPr>
          <a:xfrm rot="5400000">
            <a:off x="17194119" y="5317756"/>
            <a:ext cx="244738" cy="1012259"/>
            <a:chOff x="0" y="0"/>
            <a:chExt cx="698500" cy="2889060"/>
          </a:xfrm>
        </p:grpSpPr>
        <p:sp>
          <p:nvSpPr>
            <p:cNvPr name="Freeform 368" id="368"/>
            <p:cNvSpPr/>
            <p:nvPr/>
          </p:nvSpPr>
          <p:spPr>
            <a:xfrm flipH="false" flipV="false" rot="0">
              <a:off x="0" y="0"/>
              <a:ext cx="698500" cy="2889060"/>
            </a:xfrm>
            <a:custGeom>
              <a:avLst/>
              <a:gdLst/>
              <a:ahLst/>
              <a:cxnLst/>
              <a:rect r="r" b="b" t="t" l="l"/>
              <a:pathLst>
                <a:path h="2889060" w="698500">
                  <a:moveTo>
                    <a:pt x="349250" y="0"/>
                  </a:moveTo>
                  <a:lnTo>
                    <a:pt x="698500" y="203200"/>
                  </a:lnTo>
                  <a:lnTo>
                    <a:pt x="698500" y="2685860"/>
                  </a:lnTo>
                  <a:lnTo>
                    <a:pt x="349250" y="2889060"/>
                  </a:lnTo>
                  <a:lnTo>
                    <a:pt x="0" y="2685860"/>
                  </a:lnTo>
                  <a:lnTo>
                    <a:pt x="0" y="203200"/>
                  </a:lnTo>
                  <a:lnTo>
                    <a:pt x="349250" y="0"/>
                  </a:lnTo>
                  <a:close/>
                </a:path>
              </a:pathLst>
            </a:custGeom>
            <a:solidFill>
              <a:srgbClr val="BC7B6A"/>
            </a:solidFill>
          </p:spPr>
        </p:sp>
        <p:sp>
          <p:nvSpPr>
            <p:cNvPr name="TextBox 369" id="369"/>
            <p:cNvSpPr txBox="true"/>
            <p:nvPr/>
          </p:nvSpPr>
          <p:spPr>
            <a:xfrm>
              <a:off x="0" y="111125"/>
              <a:ext cx="698500" cy="2638235"/>
            </a:xfrm>
            <a:prstGeom prst="rect">
              <a:avLst/>
            </a:prstGeom>
          </p:spPr>
          <p:txBody>
            <a:bodyPr anchor="ctr" rtlCol="false" tIns="50800" lIns="50800" bIns="50800" rIns="50800"/>
            <a:lstStyle/>
            <a:p>
              <a:pPr algn="ctr">
                <a:lnSpc>
                  <a:spcPts val="1679"/>
                </a:lnSpc>
              </a:pPr>
            </a:p>
          </p:txBody>
        </p:sp>
      </p:grpSp>
      <p:grpSp>
        <p:nvGrpSpPr>
          <p:cNvPr name="Group 370" id="370"/>
          <p:cNvGrpSpPr/>
          <p:nvPr/>
        </p:nvGrpSpPr>
        <p:grpSpPr>
          <a:xfrm rot="5400000">
            <a:off x="14280341" y="4004665"/>
            <a:ext cx="244738" cy="501214"/>
            <a:chOff x="0" y="0"/>
            <a:chExt cx="698500" cy="1430502"/>
          </a:xfrm>
        </p:grpSpPr>
        <p:sp>
          <p:nvSpPr>
            <p:cNvPr name="Freeform 371" id="371"/>
            <p:cNvSpPr/>
            <p:nvPr/>
          </p:nvSpPr>
          <p:spPr>
            <a:xfrm flipH="false" flipV="false" rot="0">
              <a:off x="0" y="0"/>
              <a:ext cx="698500" cy="1430502"/>
            </a:xfrm>
            <a:custGeom>
              <a:avLst/>
              <a:gdLst/>
              <a:ahLst/>
              <a:cxnLst/>
              <a:rect r="r" b="b" t="t" l="l"/>
              <a:pathLst>
                <a:path h="1430502" w="698500">
                  <a:moveTo>
                    <a:pt x="349250" y="0"/>
                  </a:moveTo>
                  <a:lnTo>
                    <a:pt x="698500" y="203200"/>
                  </a:lnTo>
                  <a:lnTo>
                    <a:pt x="698500" y="1227302"/>
                  </a:lnTo>
                  <a:lnTo>
                    <a:pt x="349250" y="1430502"/>
                  </a:lnTo>
                  <a:lnTo>
                    <a:pt x="0" y="1227302"/>
                  </a:lnTo>
                  <a:lnTo>
                    <a:pt x="0" y="203200"/>
                  </a:lnTo>
                  <a:lnTo>
                    <a:pt x="349250" y="0"/>
                  </a:lnTo>
                  <a:close/>
                </a:path>
              </a:pathLst>
            </a:custGeom>
            <a:solidFill>
              <a:srgbClr val="BC7B6A"/>
            </a:solidFill>
          </p:spPr>
        </p:sp>
        <p:sp>
          <p:nvSpPr>
            <p:cNvPr name="TextBox 372" id="372"/>
            <p:cNvSpPr txBox="true"/>
            <p:nvPr/>
          </p:nvSpPr>
          <p:spPr>
            <a:xfrm>
              <a:off x="0" y="111125"/>
              <a:ext cx="698500" cy="1179677"/>
            </a:xfrm>
            <a:prstGeom prst="rect">
              <a:avLst/>
            </a:prstGeom>
          </p:spPr>
          <p:txBody>
            <a:bodyPr anchor="ctr" rtlCol="false" tIns="50800" lIns="50800" bIns="50800" rIns="50800"/>
            <a:lstStyle/>
            <a:p>
              <a:pPr algn="ctr">
                <a:lnSpc>
                  <a:spcPts val="1679"/>
                </a:lnSpc>
              </a:pPr>
            </a:p>
          </p:txBody>
        </p:sp>
      </p:grpSp>
      <p:grpSp>
        <p:nvGrpSpPr>
          <p:cNvPr name="Group 373" id="373"/>
          <p:cNvGrpSpPr/>
          <p:nvPr/>
        </p:nvGrpSpPr>
        <p:grpSpPr>
          <a:xfrm rot="5400000">
            <a:off x="15342724" y="4024161"/>
            <a:ext cx="244738" cy="1536656"/>
            <a:chOff x="0" y="0"/>
            <a:chExt cx="698500" cy="4385727"/>
          </a:xfrm>
        </p:grpSpPr>
        <p:sp>
          <p:nvSpPr>
            <p:cNvPr name="Freeform 374" id="374"/>
            <p:cNvSpPr/>
            <p:nvPr/>
          </p:nvSpPr>
          <p:spPr>
            <a:xfrm flipH="false" flipV="false" rot="0">
              <a:off x="0" y="0"/>
              <a:ext cx="698500" cy="4385727"/>
            </a:xfrm>
            <a:custGeom>
              <a:avLst/>
              <a:gdLst/>
              <a:ahLst/>
              <a:cxnLst/>
              <a:rect r="r" b="b" t="t" l="l"/>
              <a:pathLst>
                <a:path h="4385727" w="698500">
                  <a:moveTo>
                    <a:pt x="349250" y="0"/>
                  </a:moveTo>
                  <a:lnTo>
                    <a:pt x="698500" y="203200"/>
                  </a:lnTo>
                  <a:lnTo>
                    <a:pt x="698500" y="4182527"/>
                  </a:lnTo>
                  <a:lnTo>
                    <a:pt x="349250" y="4385727"/>
                  </a:lnTo>
                  <a:lnTo>
                    <a:pt x="0" y="4182527"/>
                  </a:lnTo>
                  <a:lnTo>
                    <a:pt x="0" y="203200"/>
                  </a:lnTo>
                  <a:lnTo>
                    <a:pt x="349250" y="0"/>
                  </a:lnTo>
                  <a:close/>
                </a:path>
              </a:pathLst>
            </a:custGeom>
            <a:solidFill>
              <a:srgbClr val="F39540"/>
            </a:solidFill>
          </p:spPr>
        </p:sp>
        <p:sp>
          <p:nvSpPr>
            <p:cNvPr name="TextBox 375" id="375"/>
            <p:cNvSpPr txBox="true"/>
            <p:nvPr/>
          </p:nvSpPr>
          <p:spPr>
            <a:xfrm>
              <a:off x="0" y="111125"/>
              <a:ext cx="698500" cy="4134902"/>
            </a:xfrm>
            <a:prstGeom prst="rect">
              <a:avLst/>
            </a:prstGeom>
          </p:spPr>
          <p:txBody>
            <a:bodyPr anchor="ctr" rtlCol="false" tIns="50800" lIns="50800" bIns="50800" rIns="50800"/>
            <a:lstStyle/>
            <a:p>
              <a:pPr algn="ctr">
                <a:lnSpc>
                  <a:spcPts val="1679"/>
                </a:lnSpc>
              </a:pPr>
            </a:p>
          </p:txBody>
        </p:sp>
      </p:grpSp>
      <p:grpSp>
        <p:nvGrpSpPr>
          <p:cNvPr name="Group 376" id="376"/>
          <p:cNvGrpSpPr/>
          <p:nvPr/>
        </p:nvGrpSpPr>
        <p:grpSpPr>
          <a:xfrm rot="5400000">
            <a:off x="15620335" y="4272302"/>
            <a:ext cx="244738" cy="2074040"/>
            <a:chOff x="0" y="0"/>
            <a:chExt cx="698500" cy="5919461"/>
          </a:xfrm>
        </p:grpSpPr>
        <p:sp>
          <p:nvSpPr>
            <p:cNvPr name="Freeform 377" id="377"/>
            <p:cNvSpPr/>
            <p:nvPr/>
          </p:nvSpPr>
          <p:spPr>
            <a:xfrm flipH="false" flipV="false" rot="0">
              <a:off x="0" y="0"/>
              <a:ext cx="698500" cy="5919462"/>
            </a:xfrm>
            <a:custGeom>
              <a:avLst/>
              <a:gdLst/>
              <a:ahLst/>
              <a:cxnLst/>
              <a:rect r="r" b="b" t="t" l="l"/>
              <a:pathLst>
                <a:path h="5919462" w="698500">
                  <a:moveTo>
                    <a:pt x="349250" y="0"/>
                  </a:moveTo>
                  <a:lnTo>
                    <a:pt x="698500" y="203200"/>
                  </a:lnTo>
                  <a:lnTo>
                    <a:pt x="698500" y="5716262"/>
                  </a:lnTo>
                  <a:lnTo>
                    <a:pt x="349250" y="5919462"/>
                  </a:lnTo>
                  <a:lnTo>
                    <a:pt x="0" y="5716262"/>
                  </a:lnTo>
                  <a:lnTo>
                    <a:pt x="0" y="203200"/>
                  </a:lnTo>
                  <a:lnTo>
                    <a:pt x="349250" y="0"/>
                  </a:lnTo>
                  <a:close/>
                </a:path>
              </a:pathLst>
            </a:custGeom>
            <a:solidFill>
              <a:srgbClr val="BC7B6A"/>
            </a:solidFill>
          </p:spPr>
        </p:sp>
        <p:sp>
          <p:nvSpPr>
            <p:cNvPr name="TextBox 378" id="378"/>
            <p:cNvSpPr txBox="true"/>
            <p:nvPr/>
          </p:nvSpPr>
          <p:spPr>
            <a:xfrm>
              <a:off x="0" y="111125"/>
              <a:ext cx="698500" cy="5668636"/>
            </a:xfrm>
            <a:prstGeom prst="rect">
              <a:avLst/>
            </a:prstGeom>
          </p:spPr>
          <p:txBody>
            <a:bodyPr anchor="ctr" rtlCol="false" tIns="50800" lIns="50800" bIns="50800" rIns="50800"/>
            <a:lstStyle/>
            <a:p>
              <a:pPr algn="ctr">
                <a:lnSpc>
                  <a:spcPts val="1679"/>
                </a:lnSpc>
              </a:pPr>
            </a:p>
          </p:txBody>
        </p:sp>
      </p:grpSp>
      <p:grpSp>
        <p:nvGrpSpPr>
          <p:cNvPr name="Group 379" id="379"/>
          <p:cNvGrpSpPr/>
          <p:nvPr/>
        </p:nvGrpSpPr>
        <p:grpSpPr>
          <a:xfrm rot="5400000">
            <a:off x="13498265" y="3211668"/>
            <a:ext cx="244738" cy="1025187"/>
            <a:chOff x="0" y="0"/>
            <a:chExt cx="698500" cy="2925959"/>
          </a:xfrm>
        </p:grpSpPr>
        <p:sp>
          <p:nvSpPr>
            <p:cNvPr name="Freeform 380" id="380"/>
            <p:cNvSpPr/>
            <p:nvPr/>
          </p:nvSpPr>
          <p:spPr>
            <a:xfrm flipH="false" flipV="false" rot="0">
              <a:off x="0" y="0"/>
              <a:ext cx="698500" cy="2925958"/>
            </a:xfrm>
            <a:custGeom>
              <a:avLst/>
              <a:gdLst/>
              <a:ahLst/>
              <a:cxnLst/>
              <a:rect r="r" b="b" t="t" l="l"/>
              <a:pathLst>
                <a:path h="2925958" w="698500">
                  <a:moveTo>
                    <a:pt x="349250" y="0"/>
                  </a:moveTo>
                  <a:lnTo>
                    <a:pt x="698500" y="203200"/>
                  </a:lnTo>
                  <a:lnTo>
                    <a:pt x="698500" y="2722758"/>
                  </a:lnTo>
                  <a:lnTo>
                    <a:pt x="349250" y="2925958"/>
                  </a:lnTo>
                  <a:lnTo>
                    <a:pt x="0" y="2722758"/>
                  </a:lnTo>
                  <a:lnTo>
                    <a:pt x="0" y="203200"/>
                  </a:lnTo>
                  <a:lnTo>
                    <a:pt x="349250" y="0"/>
                  </a:lnTo>
                  <a:close/>
                </a:path>
              </a:pathLst>
            </a:custGeom>
            <a:solidFill>
              <a:srgbClr val="BC7B6A"/>
            </a:solidFill>
          </p:spPr>
        </p:sp>
        <p:sp>
          <p:nvSpPr>
            <p:cNvPr name="TextBox 381" id="381"/>
            <p:cNvSpPr txBox="true"/>
            <p:nvPr/>
          </p:nvSpPr>
          <p:spPr>
            <a:xfrm>
              <a:off x="0" y="111125"/>
              <a:ext cx="698500" cy="2675134"/>
            </a:xfrm>
            <a:prstGeom prst="rect">
              <a:avLst/>
            </a:prstGeom>
          </p:spPr>
          <p:txBody>
            <a:bodyPr anchor="ctr" rtlCol="false" tIns="50800" lIns="50800" bIns="50800" rIns="50800"/>
            <a:lstStyle/>
            <a:p>
              <a:pPr algn="ctr">
                <a:lnSpc>
                  <a:spcPts val="1679"/>
                </a:lnSpc>
              </a:pPr>
            </a:p>
          </p:txBody>
        </p:sp>
      </p:grpSp>
      <p:sp>
        <p:nvSpPr>
          <p:cNvPr name="TextBox 382" id="382"/>
          <p:cNvSpPr txBox="true"/>
          <p:nvPr/>
        </p:nvSpPr>
        <p:spPr>
          <a:xfrm rot="0">
            <a:off x="9485988" y="2185848"/>
            <a:ext cx="1731943" cy="428957"/>
          </a:xfrm>
          <a:prstGeom prst="rect">
            <a:avLst/>
          </a:prstGeom>
        </p:spPr>
        <p:txBody>
          <a:bodyPr anchor="t" rtlCol="false" tIns="0" lIns="0" bIns="0" rIns="0">
            <a:spAutoFit/>
          </a:bodyPr>
          <a:lstStyle/>
          <a:p>
            <a:pPr algn="ctr">
              <a:lnSpc>
                <a:spcPts val="3488"/>
              </a:lnSpc>
            </a:pPr>
            <a:r>
              <a:rPr lang="en-US" sz="2491">
                <a:solidFill>
                  <a:srgbClr val="FFFFFF"/>
                </a:solidFill>
                <a:latin typeface="The Seasons"/>
              </a:rPr>
              <a:t>Task</a:t>
            </a:r>
          </a:p>
        </p:txBody>
      </p:sp>
      <p:sp>
        <p:nvSpPr>
          <p:cNvPr name="TextBox 383" id="383"/>
          <p:cNvSpPr txBox="true"/>
          <p:nvPr/>
        </p:nvSpPr>
        <p:spPr>
          <a:xfrm rot="0">
            <a:off x="11534691" y="2493329"/>
            <a:ext cx="462451" cy="345356"/>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21</a:t>
            </a:r>
          </a:p>
        </p:txBody>
      </p:sp>
      <p:sp>
        <p:nvSpPr>
          <p:cNvPr name="TextBox 384" id="384"/>
          <p:cNvSpPr txBox="true"/>
          <p:nvPr/>
        </p:nvSpPr>
        <p:spPr>
          <a:xfrm rot="0">
            <a:off x="9337525" y="3083233"/>
            <a:ext cx="2028869"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Testing web services</a:t>
            </a:r>
          </a:p>
        </p:txBody>
      </p:sp>
      <p:sp>
        <p:nvSpPr>
          <p:cNvPr name="TextBox 385" id="385"/>
          <p:cNvSpPr txBox="true"/>
          <p:nvPr/>
        </p:nvSpPr>
        <p:spPr>
          <a:xfrm rot="0">
            <a:off x="9476504" y="3610624"/>
            <a:ext cx="1731943"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Web corrections</a:t>
            </a:r>
          </a:p>
        </p:txBody>
      </p:sp>
      <p:sp>
        <p:nvSpPr>
          <p:cNvPr name="TextBox 386" id="386"/>
          <p:cNvSpPr txBox="true"/>
          <p:nvPr/>
        </p:nvSpPr>
        <p:spPr>
          <a:xfrm rot="0">
            <a:off x="9397061" y="5182894"/>
            <a:ext cx="1909797"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Testing GPS features</a:t>
            </a:r>
          </a:p>
        </p:txBody>
      </p:sp>
      <p:sp>
        <p:nvSpPr>
          <p:cNvPr name="TextBox 387" id="387"/>
          <p:cNvSpPr txBox="true"/>
          <p:nvPr/>
        </p:nvSpPr>
        <p:spPr>
          <a:xfrm rot="0">
            <a:off x="9402272" y="4124413"/>
            <a:ext cx="1880406"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Interaction APP-Web</a:t>
            </a:r>
          </a:p>
        </p:txBody>
      </p:sp>
      <p:sp>
        <p:nvSpPr>
          <p:cNvPr name="TextBox 388" id="388"/>
          <p:cNvSpPr txBox="true"/>
          <p:nvPr/>
        </p:nvSpPr>
        <p:spPr>
          <a:xfrm rot="0">
            <a:off x="9476504" y="4656738"/>
            <a:ext cx="1731943"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SEO Web</a:t>
            </a:r>
          </a:p>
        </p:txBody>
      </p:sp>
      <p:sp>
        <p:nvSpPr>
          <p:cNvPr name="TextBox 389" id="389"/>
          <p:cNvSpPr txBox="true"/>
          <p:nvPr/>
        </p:nvSpPr>
        <p:spPr>
          <a:xfrm rot="0">
            <a:off x="9476504" y="5655492"/>
            <a:ext cx="1731943" cy="223619"/>
          </a:xfrm>
          <a:prstGeom prst="rect">
            <a:avLst/>
          </a:prstGeom>
        </p:spPr>
        <p:txBody>
          <a:bodyPr anchor="t" rtlCol="false" tIns="0" lIns="0" bIns="0" rIns="0">
            <a:spAutoFit/>
          </a:bodyPr>
          <a:lstStyle/>
          <a:p>
            <a:pPr algn="ctr">
              <a:lnSpc>
                <a:spcPts val="1714"/>
              </a:lnSpc>
            </a:pPr>
            <a:r>
              <a:rPr lang="en-US" sz="1224">
                <a:solidFill>
                  <a:srgbClr val="FFFFFF"/>
                </a:solidFill>
                <a:latin typeface="Poppins Thin Bold"/>
              </a:rPr>
              <a:t>Final corrections</a:t>
            </a:r>
          </a:p>
        </p:txBody>
      </p:sp>
      <p:grpSp>
        <p:nvGrpSpPr>
          <p:cNvPr name="Group 390" id="390"/>
          <p:cNvGrpSpPr/>
          <p:nvPr/>
        </p:nvGrpSpPr>
        <p:grpSpPr>
          <a:xfrm rot="0">
            <a:off x="12063481" y="2445633"/>
            <a:ext cx="489055" cy="488374"/>
            <a:chOff x="0" y="0"/>
            <a:chExt cx="652073" cy="651165"/>
          </a:xfrm>
        </p:grpSpPr>
        <p:grpSp>
          <p:nvGrpSpPr>
            <p:cNvPr name="Group 391" id="391"/>
            <p:cNvGrpSpPr/>
            <p:nvPr/>
          </p:nvGrpSpPr>
          <p:grpSpPr>
            <a:xfrm rot="0">
              <a:off x="0" y="0"/>
              <a:ext cx="652073" cy="651165"/>
              <a:chOff x="0" y="0"/>
              <a:chExt cx="4695406" cy="4688867"/>
            </a:xfrm>
          </p:grpSpPr>
          <p:sp>
            <p:nvSpPr>
              <p:cNvPr name="Freeform 392" id="39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393" id="393"/>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22</a:t>
              </a:r>
            </a:p>
          </p:txBody>
        </p:sp>
      </p:grpSp>
      <p:grpSp>
        <p:nvGrpSpPr>
          <p:cNvPr name="Group 394" id="394"/>
          <p:cNvGrpSpPr/>
          <p:nvPr/>
        </p:nvGrpSpPr>
        <p:grpSpPr>
          <a:xfrm rot="0">
            <a:off x="12589777" y="2445633"/>
            <a:ext cx="489055" cy="488374"/>
            <a:chOff x="0" y="0"/>
            <a:chExt cx="652073" cy="651165"/>
          </a:xfrm>
        </p:grpSpPr>
        <p:grpSp>
          <p:nvGrpSpPr>
            <p:cNvPr name="Group 395" id="395"/>
            <p:cNvGrpSpPr/>
            <p:nvPr/>
          </p:nvGrpSpPr>
          <p:grpSpPr>
            <a:xfrm rot="0">
              <a:off x="0" y="0"/>
              <a:ext cx="652073" cy="651165"/>
              <a:chOff x="0" y="0"/>
              <a:chExt cx="4695406" cy="4688867"/>
            </a:xfrm>
          </p:grpSpPr>
          <p:sp>
            <p:nvSpPr>
              <p:cNvPr name="Freeform 396" id="39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397" id="397"/>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23</a:t>
              </a:r>
            </a:p>
          </p:txBody>
        </p:sp>
      </p:grpSp>
      <p:grpSp>
        <p:nvGrpSpPr>
          <p:cNvPr name="Group 398" id="398"/>
          <p:cNvGrpSpPr/>
          <p:nvPr/>
        </p:nvGrpSpPr>
        <p:grpSpPr>
          <a:xfrm rot="0">
            <a:off x="13108687" y="2445633"/>
            <a:ext cx="489055" cy="488374"/>
            <a:chOff x="0" y="0"/>
            <a:chExt cx="652073" cy="651165"/>
          </a:xfrm>
        </p:grpSpPr>
        <p:grpSp>
          <p:nvGrpSpPr>
            <p:cNvPr name="Group 399" id="399"/>
            <p:cNvGrpSpPr/>
            <p:nvPr/>
          </p:nvGrpSpPr>
          <p:grpSpPr>
            <a:xfrm rot="0">
              <a:off x="0" y="0"/>
              <a:ext cx="652073" cy="651165"/>
              <a:chOff x="0" y="0"/>
              <a:chExt cx="4695406" cy="4688867"/>
            </a:xfrm>
          </p:grpSpPr>
          <p:sp>
            <p:nvSpPr>
              <p:cNvPr name="Freeform 400" id="40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01" id="401"/>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24</a:t>
              </a:r>
            </a:p>
          </p:txBody>
        </p:sp>
      </p:grpSp>
      <p:grpSp>
        <p:nvGrpSpPr>
          <p:cNvPr name="Group 402" id="402"/>
          <p:cNvGrpSpPr/>
          <p:nvPr/>
        </p:nvGrpSpPr>
        <p:grpSpPr>
          <a:xfrm rot="0">
            <a:off x="13634983" y="2445633"/>
            <a:ext cx="489055" cy="488374"/>
            <a:chOff x="0" y="0"/>
            <a:chExt cx="652073" cy="651165"/>
          </a:xfrm>
        </p:grpSpPr>
        <p:grpSp>
          <p:nvGrpSpPr>
            <p:cNvPr name="Group 403" id="403"/>
            <p:cNvGrpSpPr/>
            <p:nvPr/>
          </p:nvGrpSpPr>
          <p:grpSpPr>
            <a:xfrm rot="0">
              <a:off x="0" y="0"/>
              <a:ext cx="652073" cy="651165"/>
              <a:chOff x="0" y="0"/>
              <a:chExt cx="4695406" cy="4688867"/>
            </a:xfrm>
          </p:grpSpPr>
          <p:sp>
            <p:nvSpPr>
              <p:cNvPr name="Freeform 404" id="40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05" id="405"/>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25</a:t>
              </a:r>
            </a:p>
          </p:txBody>
        </p:sp>
      </p:grpSp>
      <p:grpSp>
        <p:nvGrpSpPr>
          <p:cNvPr name="Group 406" id="406"/>
          <p:cNvGrpSpPr/>
          <p:nvPr/>
        </p:nvGrpSpPr>
        <p:grpSpPr>
          <a:xfrm rot="0">
            <a:off x="14164262" y="2445633"/>
            <a:ext cx="489055" cy="488374"/>
            <a:chOff x="0" y="0"/>
            <a:chExt cx="652073" cy="651165"/>
          </a:xfrm>
        </p:grpSpPr>
        <p:grpSp>
          <p:nvGrpSpPr>
            <p:cNvPr name="Group 407" id="407"/>
            <p:cNvGrpSpPr/>
            <p:nvPr/>
          </p:nvGrpSpPr>
          <p:grpSpPr>
            <a:xfrm rot="0">
              <a:off x="0" y="0"/>
              <a:ext cx="652073" cy="651165"/>
              <a:chOff x="0" y="0"/>
              <a:chExt cx="4695406" cy="4688867"/>
            </a:xfrm>
          </p:grpSpPr>
          <p:sp>
            <p:nvSpPr>
              <p:cNvPr name="Freeform 408" id="40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09" id="409"/>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26</a:t>
              </a:r>
            </a:p>
          </p:txBody>
        </p:sp>
      </p:grpSp>
      <p:grpSp>
        <p:nvGrpSpPr>
          <p:cNvPr name="Group 410" id="410"/>
          <p:cNvGrpSpPr/>
          <p:nvPr/>
        </p:nvGrpSpPr>
        <p:grpSpPr>
          <a:xfrm rot="0">
            <a:off x="14701248" y="2445633"/>
            <a:ext cx="489055" cy="488374"/>
            <a:chOff x="0" y="0"/>
            <a:chExt cx="652073" cy="651165"/>
          </a:xfrm>
        </p:grpSpPr>
        <p:grpSp>
          <p:nvGrpSpPr>
            <p:cNvPr name="Group 411" id="411"/>
            <p:cNvGrpSpPr/>
            <p:nvPr/>
          </p:nvGrpSpPr>
          <p:grpSpPr>
            <a:xfrm rot="0">
              <a:off x="0" y="0"/>
              <a:ext cx="652073" cy="651165"/>
              <a:chOff x="0" y="0"/>
              <a:chExt cx="4695406" cy="4688867"/>
            </a:xfrm>
          </p:grpSpPr>
          <p:sp>
            <p:nvSpPr>
              <p:cNvPr name="Freeform 412" id="41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13" id="413"/>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27</a:t>
              </a:r>
            </a:p>
          </p:txBody>
        </p:sp>
      </p:grpSp>
      <p:grpSp>
        <p:nvGrpSpPr>
          <p:cNvPr name="Group 414" id="414"/>
          <p:cNvGrpSpPr/>
          <p:nvPr/>
        </p:nvGrpSpPr>
        <p:grpSpPr>
          <a:xfrm rot="0">
            <a:off x="15219968" y="2445633"/>
            <a:ext cx="489055" cy="488374"/>
            <a:chOff x="0" y="0"/>
            <a:chExt cx="652073" cy="651165"/>
          </a:xfrm>
        </p:grpSpPr>
        <p:grpSp>
          <p:nvGrpSpPr>
            <p:cNvPr name="Group 415" id="415"/>
            <p:cNvGrpSpPr/>
            <p:nvPr/>
          </p:nvGrpSpPr>
          <p:grpSpPr>
            <a:xfrm rot="0">
              <a:off x="0" y="0"/>
              <a:ext cx="652073" cy="651165"/>
              <a:chOff x="0" y="0"/>
              <a:chExt cx="4695406" cy="4688867"/>
            </a:xfrm>
          </p:grpSpPr>
          <p:sp>
            <p:nvSpPr>
              <p:cNvPr name="Freeform 416" id="41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17" id="417"/>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28</a:t>
              </a:r>
            </a:p>
          </p:txBody>
        </p:sp>
      </p:grpSp>
      <p:grpSp>
        <p:nvGrpSpPr>
          <p:cNvPr name="Group 418" id="418"/>
          <p:cNvGrpSpPr/>
          <p:nvPr/>
        </p:nvGrpSpPr>
        <p:grpSpPr>
          <a:xfrm rot="0">
            <a:off x="15751815" y="2445633"/>
            <a:ext cx="489055" cy="488374"/>
            <a:chOff x="0" y="0"/>
            <a:chExt cx="652073" cy="651165"/>
          </a:xfrm>
        </p:grpSpPr>
        <p:grpSp>
          <p:nvGrpSpPr>
            <p:cNvPr name="Group 419" id="419"/>
            <p:cNvGrpSpPr/>
            <p:nvPr/>
          </p:nvGrpSpPr>
          <p:grpSpPr>
            <a:xfrm rot="0">
              <a:off x="0" y="0"/>
              <a:ext cx="652073" cy="651165"/>
              <a:chOff x="0" y="0"/>
              <a:chExt cx="4695406" cy="4688867"/>
            </a:xfrm>
          </p:grpSpPr>
          <p:sp>
            <p:nvSpPr>
              <p:cNvPr name="Freeform 420" id="42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21" id="421"/>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29</a:t>
              </a:r>
            </a:p>
          </p:txBody>
        </p:sp>
      </p:grpSp>
      <p:grpSp>
        <p:nvGrpSpPr>
          <p:cNvPr name="Group 422" id="422"/>
          <p:cNvGrpSpPr/>
          <p:nvPr/>
        </p:nvGrpSpPr>
        <p:grpSpPr>
          <a:xfrm rot="0">
            <a:off x="16284317" y="2445633"/>
            <a:ext cx="489055" cy="488374"/>
            <a:chOff x="0" y="0"/>
            <a:chExt cx="652073" cy="651165"/>
          </a:xfrm>
        </p:grpSpPr>
        <p:grpSp>
          <p:nvGrpSpPr>
            <p:cNvPr name="Group 423" id="423"/>
            <p:cNvGrpSpPr/>
            <p:nvPr/>
          </p:nvGrpSpPr>
          <p:grpSpPr>
            <a:xfrm rot="0">
              <a:off x="0" y="0"/>
              <a:ext cx="652073" cy="651165"/>
              <a:chOff x="0" y="0"/>
              <a:chExt cx="4695406" cy="4688867"/>
            </a:xfrm>
          </p:grpSpPr>
          <p:sp>
            <p:nvSpPr>
              <p:cNvPr name="Freeform 424" id="42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25" id="425"/>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30</a:t>
              </a:r>
            </a:p>
          </p:txBody>
        </p:sp>
      </p:grpSp>
      <p:grpSp>
        <p:nvGrpSpPr>
          <p:cNvPr name="Group 426" id="426"/>
          <p:cNvGrpSpPr/>
          <p:nvPr/>
        </p:nvGrpSpPr>
        <p:grpSpPr>
          <a:xfrm rot="0">
            <a:off x="16804406" y="2445633"/>
            <a:ext cx="489055" cy="488374"/>
            <a:chOff x="0" y="0"/>
            <a:chExt cx="652073" cy="651165"/>
          </a:xfrm>
        </p:grpSpPr>
        <p:grpSp>
          <p:nvGrpSpPr>
            <p:cNvPr name="Group 427" id="427"/>
            <p:cNvGrpSpPr/>
            <p:nvPr/>
          </p:nvGrpSpPr>
          <p:grpSpPr>
            <a:xfrm rot="0">
              <a:off x="0" y="0"/>
              <a:ext cx="652073" cy="651165"/>
              <a:chOff x="0" y="0"/>
              <a:chExt cx="4695406" cy="4688867"/>
            </a:xfrm>
          </p:grpSpPr>
          <p:sp>
            <p:nvSpPr>
              <p:cNvPr name="Freeform 428" id="42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29" id="429"/>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31</a:t>
              </a:r>
            </a:p>
          </p:txBody>
        </p:sp>
      </p:grpSp>
      <p:grpSp>
        <p:nvGrpSpPr>
          <p:cNvPr name="Group 430" id="430"/>
          <p:cNvGrpSpPr/>
          <p:nvPr/>
        </p:nvGrpSpPr>
        <p:grpSpPr>
          <a:xfrm rot="0">
            <a:off x="17333562" y="2445633"/>
            <a:ext cx="489055" cy="488374"/>
            <a:chOff x="0" y="0"/>
            <a:chExt cx="652073" cy="651165"/>
          </a:xfrm>
        </p:grpSpPr>
        <p:grpSp>
          <p:nvGrpSpPr>
            <p:cNvPr name="Group 431" id="431"/>
            <p:cNvGrpSpPr/>
            <p:nvPr/>
          </p:nvGrpSpPr>
          <p:grpSpPr>
            <a:xfrm rot="0">
              <a:off x="0" y="0"/>
              <a:ext cx="652073" cy="651165"/>
              <a:chOff x="0" y="0"/>
              <a:chExt cx="4695406" cy="4688867"/>
            </a:xfrm>
          </p:grpSpPr>
          <p:sp>
            <p:nvSpPr>
              <p:cNvPr name="Freeform 432" id="43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433" id="433"/>
            <p:cNvSpPr txBox="true"/>
            <p:nvPr/>
          </p:nvSpPr>
          <p:spPr>
            <a:xfrm rot="0">
              <a:off x="17736" y="79470"/>
              <a:ext cx="616601" cy="444600"/>
            </a:xfrm>
            <a:prstGeom prst="rect">
              <a:avLst/>
            </a:prstGeom>
          </p:spPr>
          <p:txBody>
            <a:bodyPr anchor="t" rtlCol="false" tIns="0" lIns="0" bIns="0" rIns="0">
              <a:spAutoFit/>
            </a:bodyPr>
            <a:lstStyle/>
            <a:p>
              <a:pPr algn="ctr">
                <a:lnSpc>
                  <a:spcPts val="2747"/>
                </a:lnSpc>
              </a:pPr>
              <a:r>
                <a:rPr lang="en-US" sz="1962">
                  <a:solidFill>
                    <a:srgbClr val="FFFFFF"/>
                  </a:solidFill>
                  <a:latin typeface="Linux Biolinum Bold"/>
                </a:rPr>
                <a:t>32</a:t>
              </a:r>
            </a:p>
          </p:txBody>
        </p:sp>
      </p:grpSp>
      <p:grpSp>
        <p:nvGrpSpPr>
          <p:cNvPr name="Group 434" id="434"/>
          <p:cNvGrpSpPr/>
          <p:nvPr/>
        </p:nvGrpSpPr>
        <p:grpSpPr>
          <a:xfrm rot="0">
            <a:off x="11534691" y="1929008"/>
            <a:ext cx="2063051" cy="477744"/>
            <a:chOff x="0" y="0"/>
            <a:chExt cx="19621292" cy="4543731"/>
          </a:xfrm>
        </p:grpSpPr>
        <p:sp>
          <p:nvSpPr>
            <p:cNvPr name="Freeform 435" id="435"/>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436" id="436"/>
          <p:cNvSpPr txBox="true"/>
          <p:nvPr/>
        </p:nvSpPr>
        <p:spPr>
          <a:xfrm rot="0">
            <a:off x="11791260" y="1988956"/>
            <a:ext cx="1549914" cy="356373"/>
          </a:xfrm>
          <a:prstGeom prst="rect">
            <a:avLst/>
          </a:prstGeom>
        </p:spPr>
        <p:txBody>
          <a:bodyPr anchor="t" rtlCol="false" tIns="0" lIns="0" bIns="0" rIns="0">
            <a:spAutoFit/>
          </a:bodyPr>
          <a:lstStyle/>
          <a:p>
            <a:pPr algn="ctr">
              <a:lnSpc>
                <a:spcPts val="2882"/>
              </a:lnSpc>
            </a:pPr>
            <a:r>
              <a:rPr lang="en-US" sz="2058">
                <a:solidFill>
                  <a:srgbClr val="FFFFFF"/>
                </a:solidFill>
                <a:latin typeface="The Seasons"/>
              </a:rPr>
              <a:t>Month 6</a:t>
            </a:r>
          </a:p>
        </p:txBody>
      </p:sp>
      <p:grpSp>
        <p:nvGrpSpPr>
          <p:cNvPr name="Group 437" id="437"/>
          <p:cNvGrpSpPr/>
          <p:nvPr/>
        </p:nvGrpSpPr>
        <p:grpSpPr>
          <a:xfrm rot="0">
            <a:off x="13634983" y="1929008"/>
            <a:ext cx="2063051" cy="477744"/>
            <a:chOff x="0" y="0"/>
            <a:chExt cx="19621292" cy="4543731"/>
          </a:xfrm>
        </p:grpSpPr>
        <p:sp>
          <p:nvSpPr>
            <p:cNvPr name="Freeform 438" id="438"/>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439" id="439"/>
          <p:cNvSpPr txBox="true"/>
          <p:nvPr/>
        </p:nvSpPr>
        <p:spPr>
          <a:xfrm rot="0">
            <a:off x="13891552" y="1988956"/>
            <a:ext cx="1549914" cy="356373"/>
          </a:xfrm>
          <a:prstGeom prst="rect">
            <a:avLst/>
          </a:prstGeom>
        </p:spPr>
        <p:txBody>
          <a:bodyPr anchor="t" rtlCol="false" tIns="0" lIns="0" bIns="0" rIns="0">
            <a:spAutoFit/>
          </a:bodyPr>
          <a:lstStyle/>
          <a:p>
            <a:pPr algn="ctr">
              <a:lnSpc>
                <a:spcPts val="2882"/>
              </a:lnSpc>
            </a:pPr>
            <a:r>
              <a:rPr lang="en-US" sz="2058">
                <a:solidFill>
                  <a:srgbClr val="FFFFFF"/>
                </a:solidFill>
                <a:latin typeface="The Seasons"/>
              </a:rPr>
              <a:t>Month 7</a:t>
            </a:r>
          </a:p>
        </p:txBody>
      </p:sp>
      <p:grpSp>
        <p:nvGrpSpPr>
          <p:cNvPr name="Group 440" id="440"/>
          <p:cNvGrpSpPr/>
          <p:nvPr/>
        </p:nvGrpSpPr>
        <p:grpSpPr>
          <a:xfrm rot="0">
            <a:off x="15759566" y="1923796"/>
            <a:ext cx="2063051" cy="477744"/>
            <a:chOff x="0" y="0"/>
            <a:chExt cx="19621292" cy="4543731"/>
          </a:xfrm>
        </p:grpSpPr>
        <p:sp>
          <p:nvSpPr>
            <p:cNvPr name="Freeform 441" id="441"/>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442" id="442"/>
          <p:cNvSpPr txBox="true"/>
          <p:nvPr/>
        </p:nvSpPr>
        <p:spPr>
          <a:xfrm rot="0">
            <a:off x="16016135" y="1983744"/>
            <a:ext cx="1549914" cy="356373"/>
          </a:xfrm>
          <a:prstGeom prst="rect">
            <a:avLst/>
          </a:prstGeom>
        </p:spPr>
        <p:txBody>
          <a:bodyPr anchor="t" rtlCol="false" tIns="0" lIns="0" bIns="0" rIns="0">
            <a:spAutoFit/>
          </a:bodyPr>
          <a:lstStyle/>
          <a:p>
            <a:pPr algn="ctr">
              <a:lnSpc>
                <a:spcPts val="2882"/>
              </a:lnSpc>
            </a:pPr>
            <a:r>
              <a:rPr lang="en-US" sz="2058">
                <a:solidFill>
                  <a:srgbClr val="FFFFFF"/>
                </a:solidFill>
                <a:latin typeface="The Seasons"/>
              </a:rPr>
              <a:t>Month 8</a:t>
            </a:r>
          </a:p>
        </p:txBody>
      </p:sp>
      <p:grpSp>
        <p:nvGrpSpPr>
          <p:cNvPr name="Group 443" id="443"/>
          <p:cNvGrpSpPr/>
          <p:nvPr/>
        </p:nvGrpSpPr>
        <p:grpSpPr>
          <a:xfrm rot="0">
            <a:off x="9217460" y="6420928"/>
            <a:ext cx="1826219" cy="816402"/>
            <a:chOff x="0" y="0"/>
            <a:chExt cx="21289796" cy="9517500"/>
          </a:xfrm>
        </p:grpSpPr>
        <p:sp>
          <p:nvSpPr>
            <p:cNvPr name="Freeform 444" id="444"/>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445" id="445"/>
          <p:cNvGrpSpPr/>
          <p:nvPr/>
        </p:nvGrpSpPr>
        <p:grpSpPr>
          <a:xfrm rot="0">
            <a:off x="11075645" y="6842651"/>
            <a:ext cx="395230" cy="394680"/>
            <a:chOff x="0" y="0"/>
            <a:chExt cx="4695406" cy="4688867"/>
          </a:xfrm>
        </p:grpSpPr>
        <p:sp>
          <p:nvSpPr>
            <p:cNvPr name="Freeform 446" id="44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447" id="447"/>
          <p:cNvGrpSpPr/>
          <p:nvPr/>
        </p:nvGrpSpPr>
        <p:grpSpPr>
          <a:xfrm rot="0">
            <a:off x="9217460" y="7269296"/>
            <a:ext cx="1826219" cy="389757"/>
            <a:chOff x="0" y="0"/>
            <a:chExt cx="21289796" cy="4543731"/>
          </a:xfrm>
        </p:grpSpPr>
        <p:sp>
          <p:nvSpPr>
            <p:cNvPr name="Freeform 448" id="448"/>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49" id="449"/>
          <p:cNvGrpSpPr/>
          <p:nvPr/>
        </p:nvGrpSpPr>
        <p:grpSpPr>
          <a:xfrm rot="0">
            <a:off x="9217460" y="7691019"/>
            <a:ext cx="1826219" cy="389757"/>
            <a:chOff x="0" y="0"/>
            <a:chExt cx="21289796" cy="4543731"/>
          </a:xfrm>
        </p:grpSpPr>
        <p:sp>
          <p:nvSpPr>
            <p:cNvPr name="Freeform 450" id="450"/>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51" id="451"/>
          <p:cNvGrpSpPr/>
          <p:nvPr/>
        </p:nvGrpSpPr>
        <p:grpSpPr>
          <a:xfrm rot="0">
            <a:off x="9217460" y="8112742"/>
            <a:ext cx="1826219" cy="389757"/>
            <a:chOff x="0" y="0"/>
            <a:chExt cx="21289796" cy="4543731"/>
          </a:xfrm>
        </p:grpSpPr>
        <p:sp>
          <p:nvSpPr>
            <p:cNvPr name="Freeform 452" id="452"/>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53" id="453"/>
          <p:cNvGrpSpPr/>
          <p:nvPr/>
        </p:nvGrpSpPr>
        <p:grpSpPr>
          <a:xfrm rot="0">
            <a:off x="9217460" y="8534464"/>
            <a:ext cx="1826219" cy="389757"/>
            <a:chOff x="0" y="0"/>
            <a:chExt cx="21289796" cy="4543731"/>
          </a:xfrm>
        </p:grpSpPr>
        <p:sp>
          <p:nvSpPr>
            <p:cNvPr name="Freeform 454" id="454"/>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55" id="455"/>
          <p:cNvGrpSpPr/>
          <p:nvPr/>
        </p:nvGrpSpPr>
        <p:grpSpPr>
          <a:xfrm rot="0">
            <a:off x="9222084" y="8956187"/>
            <a:ext cx="1826219" cy="389757"/>
            <a:chOff x="0" y="0"/>
            <a:chExt cx="21289796" cy="4543731"/>
          </a:xfrm>
        </p:grpSpPr>
        <p:sp>
          <p:nvSpPr>
            <p:cNvPr name="Freeform 456" id="456"/>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57" id="457"/>
          <p:cNvGrpSpPr/>
          <p:nvPr/>
        </p:nvGrpSpPr>
        <p:grpSpPr>
          <a:xfrm rot="0">
            <a:off x="9222084" y="9377909"/>
            <a:ext cx="1826219" cy="389757"/>
            <a:chOff x="0" y="0"/>
            <a:chExt cx="21289796" cy="4543731"/>
          </a:xfrm>
        </p:grpSpPr>
        <p:sp>
          <p:nvSpPr>
            <p:cNvPr name="Freeform 458" id="458"/>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459" id="459"/>
          <p:cNvGrpSpPr/>
          <p:nvPr/>
        </p:nvGrpSpPr>
        <p:grpSpPr>
          <a:xfrm rot="0">
            <a:off x="11075645" y="7269296"/>
            <a:ext cx="395230" cy="2498370"/>
            <a:chOff x="0" y="0"/>
            <a:chExt cx="4695406" cy="29681089"/>
          </a:xfrm>
        </p:grpSpPr>
        <p:sp>
          <p:nvSpPr>
            <p:cNvPr name="Freeform 460" id="46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61" id="461"/>
          <p:cNvGrpSpPr/>
          <p:nvPr/>
        </p:nvGrpSpPr>
        <p:grpSpPr>
          <a:xfrm rot="0">
            <a:off x="11503382" y="7269296"/>
            <a:ext cx="395230" cy="2498370"/>
            <a:chOff x="0" y="0"/>
            <a:chExt cx="4695406" cy="29681089"/>
          </a:xfrm>
        </p:grpSpPr>
        <p:sp>
          <p:nvSpPr>
            <p:cNvPr name="Freeform 462" id="46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63" id="463"/>
          <p:cNvGrpSpPr/>
          <p:nvPr/>
        </p:nvGrpSpPr>
        <p:grpSpPr>
          <a:xfrm rot="0">
            <a:off x="11934047" y="7269296"/>
            <a:ext cx="395230" cy="2498370"/>
            <a:chOff x="0" y="0"/>
            <a:chExt cx="4695406" cy="29681089"/>
          </a:xfrm>
        </p:grpSpPr>
        <p:sp>
          <p:nvSpPr>
            <p:cNvPr name="Freeform 464" id="46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65" id="465"/>
          <p:cNvGrpSpPr/>
          <p:nvPr/>
        </p:nvGrpSpPr>
        <p:grpSpPr>
          <a:xfrm rot="0">
            <a:off x="12356551" y="7269296"/>
            <a:ext cx="395230" cy="2498370"/>
            <a:chOff x="0" y="0"/>
            <a:chExt cx="4695406" cy="29681089"/>
          </a:xfrm>
        </p:grpSpPr>
        <p:sp>
          <p:nvSpPr>
            <p:cNvPr name="Freeform 466" id="46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67" id="467"/>
          <p:cNvGrpSpPr/>
          <p:nvPr/>
        </p:nvGrpSpPr>
        <p:grpSpPr>
          <a:xfrm rot="0">
            <a:off x="12783747" y="7269296"/>
            <a:ext cx="395230" cy="2498370"/>
            <a:chOff x="0" y="0"/>
            <a:chExt cx="4695406" cy="29681089"/>
          </a:xfrm>
        </p:grpSpPr>
        <p:sp>
          <p:nvSpPr>
            <p:cNvPr name="Freeform 468" id="46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69" id="469"/>
          <p:cNvGrpSpPr/>
          <p:nvPr/>
        </p:nvGrpSpPr>
        <p:grpSpPr>
          <a:xfrm rot="0">
            <a:off x="13211484" y="7269296"/>
            <a:ext cx="395230" cy="2498370"/>
            <a:chOff x="0" y="0"/>
            <a:chExt cx="4695406" cy="29681089"/>
          </a:xfrm>
        </p:grpSpPr>
        <p:sp>
          <p:nvSpPr>
            <p:cNvPr name="Freeform 470" id="47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71" id="471"/>
          <p:cNvGrpSpPr/>
          <p:nvPr/>
        </p:nvGrpSpPr>
        <p:grpSpPr>
          <a:xfrm rot="0">
            <a:off x="13642149" y="7269296"/>
            <a:ext cx="395230" cy="2498370"/>
            <a:chOff x="0" y="0"/>
            <a:chExt cx="4695406" cy="29681089"/>
          </a:xfrm>
        </p:grpSpPr>
        <p:sp>
          <p:nvSpPr>
            <p:cNvPr name="Freeform 472" id="47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73" id="473"/>
          <p:cNvGrpSpPr/>
          <p:nvPr/>
        </p:nvGrpSpPr>
        <p:grpSpPr>
          <a:xfrm rot="0">
            <a:off x="14064654" y="7269296"/>
            <a:ext cx="395230" cy="2498370"/>
            <a:chOff x="0" y="0"/>
            <a:chExt cx="4695406" cy="29681089"/>
          </a:xfrm>
        </p:grpSpPr>
        <p:sp>
          <p:nvSpPr>
            <p:cNvPr name="Freeform 474" id="47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75" id="475"/>
          <p:cNvGrpSpPr/>
          <p:nvPr/>
        </p:nvGrpSpPr>
        <p:grpSpPr>
          <a:xfrm rot="0">
            <a:off x="14491849" y="7269296"/>
            <a:ext cx="395230" cy="2498370"/>
            <a:chOff x="0" y="0"/>
            <a:chExt cx="4695406" cy="29681089"/>
          </a:xfrm>
        </p:grpSpPr>
        <p:sp>
          <p:nvSpPr>
            <p:cNvPr name="Freeform 476" id="47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77" id="477"/>
          <p:cNvGrpSpPr/>
          <p:nvPr/>
        </p:nvGrpSpPr>
        <p:grpSpPr>
          <a:xfrm rot="0">
            <a:off x="14919586" y="7269296"/>
            <a:ext cx="395230" cy="2498370"/>
            <a:chOff x="0" y="0"/>
            <a:chExt cx="4695406" cy="29681089"/>
          </a:xfrm>
        </p:grpSpPr>
        <p:sp>
          <p:nvSpPr>
            <p:cNvPr name="Freeform 478" id="47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79" id="479"/>
          <p:cNvGrpSpPr/>
          <p:nvPr/>
        </p:nvGrpSpPr>
        <p:grpSpPr>
          <a:xfrm rot="0">
            <a:off x="15350252" y="7269296"/>
            <a:ext cx="395230" cy="2498370"/>
            <a:chOff x="0" y="0"/>
            <a:chExt cx="4695406" cy="29681089"/>
          </a:xfrm>
        </p:grpSpPr>
        <p:sp>
          <p:nvSpPr>
            <p:cNvPr name="Freeform 480" id="48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81" id="481"/>
          <p:cNvGrpSpPr/>
          <p:nvPr/>
        </p:nvGrpSpPr>
        <p:grpSpPr>
          <a:xfrm rot="0">
            <a:off x="15772756" y="7269296"/>
            <a:ext cx="395230" cy="2498370"/>
            <a:chOff x="0" y="0"/>
            <a:chExt cx="4695406" cy="29681089"/>
          </a:xfrm>
        </p:grpSpPr>
        <p:sp>
          <p:nvSpPr>
            <p:cNvPr name="Freeform 482" id="48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83" id="483"/>
          <p:cNvGrpSpPr/>
          <p:nvPr/>
        </p:nvGrpSpPr>
        <p:grpSpPr>
          <a:xfrm rot="0">
            <a:off x="16213292" y="7269296"/>
            <a:ext cx="395230" cy="2498370"/>
            <a:chOff x="0" y="0"/>
            <a:chExt cx="4695406" cy="29681089"/>
          </a:xfrm>
        </p:grpSpPr>
        <p:sp>
          <p:nvSpPr>
            <p:cNvPr name="Freeform 484" id="48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85" id="485"/>
          <p:cNvGrpSpPr/>
          <p:nvPr/>
        </p:nvGrpSpPr>
        <p:grpSpPr>
          <a:xfrm rot="0">
            <a:off x="16641029" y="7269296"/>
            <a:ext cx="395230" cy="2498370"/>
            <a:chOff x="0" y="0"/>
            <a:chExt cx="4695406" cy="29681089"/>
          </a:xfrm>
        </p:grpSpPr>
        <p:sp>
          <p:nvSpPr>
            <p:cNvPr name="Freeform 486" id="48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87" id="487"/>
          <p:cNvGrpSpPr/>
          <p:nvPr/>
        </p:nvGrpSpPr>
        <p:grpSpPr>
          <a:xfrm rot="0">
            <a:off x="17071694" y="7269296"/>
            <a:ext cx="395230" cy="2498370"/>
            <a:chOff x="0" y="0"/>
            <a:chExt cx="4695406" cy="29681089"/>
          </a:xfrm>
        </p:grpSpPr>
        <p:sp>
          <p:nvSpPr>
            <p:cNvPr name="Freeform 488" id="48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89" id="489"/>
          <p:cNvGrpSpPr/>
          <p:nvPr/>
        </p:nvGrpSpPr>
        <p:grpSpPr>
          <a:xfrm rot="0">
            <a:off x="17494199" y="7269296"/>
            <a:ext cx="395230" cy="2498370"/>
            <a:chOff x="0" y="0"/>
            <a:chExt cx="4695406" cy="29681089"/>
          </a:xfrm>
        </p:grpSpPr>
        <p:sp>
          <p:nvSpPr>
            <p:cNvPr name="Freeform 490" id="49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sp>
        <p:nvSpPr>
          <p:cNvPr name="AutoShape 491" id="491"/>
          <p:cNvSpPr/>
          <p:nvPr/>
        </p:nvSpPr>
        <p:spPr>
          <a:xfrm rot="-758">
            <a:off x="11137780" y="7457407"/>
            <a:ext cx="6740899" cy="0"/>
          </a:xfrm>
          <a:prstGeom prst="line">
            <a:avLst/>
          </a:prstGeom>
          <a:ln cap="rnd" w="9525">
            <a:solidFill>
              <a:srgbClr val="BC7B6A"/>
            </a:solidFill>
            <a:prstDash val="solid"/>
            <a:headEnd type="none" len="sm" w="sm"/>
            <a:tailEnd type="none" len="sm" w="sm"/>
          </a:ln>
        </p:spPr>
      </p:sp>
      <p:grpSp>
        <p:nvGrpSpPr>
          <p:cNvPr name="Group 492" id="492"/>
          <p:cNvGrpSpPr/>
          <p:nvPr/>
        </p:nvGrpSpPr>
        <p:grpSpPr>
          <a:xfrm rot="5400000">
            <a:off x="11388342" y="7062507"/>
            <a:ext cx="187863" cy="813258"/>
            <a:chOff x="0" y="0"/>
            <a:chExt cx="698500" cy="3023798"/>
          </a:xfrm>
        </p:grpSpPr>
        <p:sp>
          <p:nvSpPr>
            <p:cNvPr name="Freeform 493" id="493"/>
            <p:cNvSpPr/>
            <p:nvPr/>
          </p:nvSpPr>
          <p:spPr>
            <a:xfrm flipH="false" flipV="false" rot="0">
              <a:off x="0" y="0"/>
              <a:ext cx="698500" cy="3023798"/>
            </a:xfrm>
            <a:custGeom>
              <a:avLst/>
              <a:gdLst/>
              <a:ahLst/>
              <a:cxnLst/>
              <a:rect r="r" b="b" t="t" l="l"/>
              <a:pathLst>
                <a:path h="3023798" w="698500">
                  <a:moveTo>
                    <a:pt x="349250" y="0"/>
                  </a:moveTo>
                  <a:lnTo>
                    <a:pt x="698500" y="203200"/>
                  </a:lnTo>
                  <a:lnTo>
                    <a:pt x="698500" y="2820598"/>
                  </a:lnTo>
                  <a:lnTo>
                    <a:pt x="349250" y="3023798"/>
                  </a:lnTo>
                  <a:lnTo>
                    <a:pt x="0" y="2820598"/>
                  </a:lnTo>
                  <a:lnTo>
                    <a:pt x="0" y="203200"/>
                  </a:lnTo>
                  <a:lnTo>
                    <a:pt x="349250" y="0"/>
                  </a:lnTo>
                  <a:close/>
                </a:path>
              </a:pathLst>
            </a:custGeom>
            <a:solidFill>
              <a:srgbClr val="BC7B6A"/>
            </a:solidFill>
          </p:spPr>
        </p:sp>
        <p:sp>
          <p:nvSpPr>
            <p:cNvPr name="TextBox 494" id="494"/>
            <p:cNvSpPr txBox="true"/>
            <p:nvPr/>
          </p:nvSpPr>
          <p:spPr>
            <a:xfrm>
              <a:off x="0" y="111125"/>
              <a:ext cx="698500" cy="2772973"/>
            </a:xfrm>
            <a:prstGeom prst="rect">
              <a:avLst/>
            </a:prstGeom>
          </p:spPr>
          <p:txBody>
            <a:bodyPr anchor="ctr" rtlCol="false" tIns="50800" lIns="50800" bIns="50800" rIns="50800"/>
            <a:lstStyle/>
            <a:p>
              <a:pPr algn="ctr">
                <a:lnSpc>
                  <a:spcPts val="1679"/>
                </a:lnSpc>
              </a:pPr>
            </a:p>
          </p:txBody>
        </p:sp>
      </p:grpSp>
      <p:sp>
        <p:nvSpPr>
          <p:cNvPr name="AutoShape 495" id="495"/>
          <p:cNvSpPr/>
          <p:nvPr/>
        </p:nvSpPr>
        <p:spPr>
          <a:xfrm rot="-751">
            <a:off x="11075644" y="7879130"/>
            <a:ext cx="6803034" cy="0"/>
          </a:xfrm>
          <a:prstGeom prst="line">
            <a:avLst/>
          </a:prstGeom>
          <a:ln cap="rnd" w="9525">
            <a:solidFill>
              <a:srgbClr val="BC7B6A"/>
            </a:solidFill>
            <a:prstDash val="solid"/>
            <a:headEnd type="none" len="sm" w="sm"/>
            <a:tailEnd type="none" len="sm" w="sm"/>
          </a:ln>
        </p:spPr>
      </p:sp>
      <p:sp>
        <p:nvSpPr>
          <p:cNvPr name="AutoShape 496" id="496"/>
          <p:cNvSpPr/>
          <p:nvPr/>
        </p:nvSpPr>
        <p:spPr>
          <a:xfrm rot="-750">
            <a:off x="11075644" y="8300853"/>
            <a:ext cx="6813785" cy="0"/>
          </a:xfrm>
          <a:prstGeom prst="line">
            <a:avLst/>
          </a:prstGeom>
          <a:ln cap="rnd" w="9525">
            <a:solidFill>
              <a:srgbClr val="BC7B6A"/>
            </a:solidFill>
            <a:prstDash val="solid"/>
            <a:headEnd type="none" len="sm" w="sm"/>
            <a:tailEnd type="none" len="sm" w="sm"/>
          </a:ln>
        </p:spPr>
      </p:sp>
      <p:sp>
        <p:nvSpPr>
          <p:cNvPr name="AutoShape 497" id="497"/>
          <p:cNvSpPr/>
          <p:nvPr/>
        </p:nvSpPr>
        <p:spPr>
          <a:xfrm rot="-751">
            <a:off x="11075644" y="8722575"/>
            <a:ext cx="6803034" cy="0"/>
          </a:xfrm>
          <a:prstGeom prst="line">
            <a:avLst/>
          </a:prstGeom>
          <a:ln cap="rnd" w="9525">
            <a:solidFill>
              <a:srgbClr val="BC7B6A"/>
            </a:solidFill>
            <a:prstDash val="solid"/>
            <a:headEnd type="none" len="sm" w="sm"/>
            <a:tailEnd type="none" len="sm" w="sm"/>
          </a:ln>
        </p:spPr>
      </p:sp>
      <p:sp>
        <p:nvSpPr>
          <p:cNvPr name="AutoShape 498" id="498"/>
          <p:cNvSpPr/>
          <p:nvPr/>
        </p:nvSpPr>
        <p:spPr>
          <a:xfrm rot="-751">
            <a:off x="11075644" y="9144298"/>
            <a:ext cx="6803035" cy="0"/>
          </a:xfrm>
          <a:prstGeom prst="line">
            <a:avLst/>
          </a:prstGeom>
          <a:ln cap="rnd" w="9525">
            <a:solidFill>
              <a:srgbClr val="BC7B6A"/>
            </a:solidFill>
            <a:prstDash val="solid"/>
            <a:headEnd type="none" len="sm" w="sm"/>
            <a:tailEnd type="none" len="sm" w="sm"/>
          </a:ln>
        </p:spPr>
      </p:sp>
      <p:sp>
        <p:nvSpPr>
          <p:cNvPr name="AutoShape 499" id="499"/>
          <p:cNvSpPr/>
          <p:nvPr/>
        </p:nvSpPr>
        <p:spPr>
          <a:xfrm rot="-750">
            <a:off x="11075644" y="9566020"/>
            <a:ext cx="6813785" cy="0"/>
          </a:xfrm>
          <a:prstGeom prst="line">
            <a:avLst/>
          </a:prstGeom>
          <a:ln cap="rnd" w="9525">
            <a:solidFill>
              <a:srgbClr val="BC7B6A"/>
            </a:solidFill>
            <a:prstDash val="solid"/>
            <a:headEnd type="none" len="sm" w="sm"/>
            <a:tailEnd type="none" len="sm" w="sm"/>
          </a:ln>
        </p:spPr>
      </p:sp>
      <p:grpSp>
        <p:nvGrpSpPr>
          <p:cNvPr name="Group 500" id="500"/>
          <p:cNvGrpSpPr/>
          <p:nvPr/>
        </p:nvGrpSpPr>
        <p:grpSpPr>
          <a:xfrm rot="5400000">
            <a:off x="17594295" y="9381636"/>
            <a:ext cx="197785" cy="382303"/>
            <a:chOff x="0" y="0"/>
            <a:chExt cx="698500" cy="1350144"/>
          </a:xfrm>
        </p:grpSpPr>
        <p:sp>
          <p:nvSpPr>
            <p:cNvPr name="Freeform 501" id="501"/>
            <p:cNvSpPr/>
            <p:nvPr/>
          </p:nvSpPr>
          <p:spPr>
            <a:xfrm flipH="false" flipV="false" rot="0">
              <a:off x="0" y="0"/>
              <a:ext cx="698500" cy="1350144"/>
            </a:xfrm>
            <a:custGeom>
              <a:avLst/>
              <a:gdLst/>
              <a:ahLst/>
              <a:cxnLst/>
              <a:rect r="r" b="b" t="t" l="l"/>
              <a:pathLst>
                <a:path h="1350144" w="698500">
                  <a:moveTo>
                    <a:pt x="349250" y="0"/>
                  </a:moveTo>
                  <a:lnTo>
                    <a:pt x="698500" y="203200"/>
                  </a:lnTo>
                  <a:lnTo>
                    <a:pt x="698500" y="1146944"/>
                  </a:lnTo>
                  <a:lnTo>
                    <a:pt x="349250" y="1350144"/>
                  </a:lnTo>
                  <a:lnTo>
                    <a:pt x="0" y="1146944"/>
                  </a:lnTo>
                  <a:lnTo>
                    <a:pt x="0" y="203200"/>
                  </a:lnTo>
                  <a:lnTo>
                    <a:pt x="349250" y="0"/>
                  </a:lnTo>
                  <a:close/>
                </a:path>
              </a:pathLst>
            </a:custGeom>
            <a:solidFill>
              <a:srgbClr val="BC7B6A"/>
            </a:solidFill>
          </p:spPr>
        </p:sp>
        <p:sp>
          <p:nvSpPr>
            <p:cNvPr name="TextBox 502" id="502"/>
            <p:cNvSpPr txBox="true"/>
            <p:nvPr/>
          </p:nvSpPr>
          <p:spPr>
            <a:xfrm>
              <a:off x="0" y="111125"/>
              <a:ext cx="698500" cy="1099319"/>
            </a:xfrm>
            <a:prstGeom prst="rect">
              <a:avLst/>
            </a:prstGeom>
          </p:spPr>
          <p:txBody>
            <a:bodyPr anchor="ctr" rtlCol="false" tIns="50800" lIns="50800" bIns="50800" rIns="50800"/>
            <a:lstStyle/>
            <a:p>
              <a:pPr algn="ctr">
                <a:lnSpc>
                  <a:spcPts val="1679"/>
                </a:lnSpc>
              </a:pPr>
            </a:p>
          </p:txBody>
        </p:sp>
      </p:grpSp>
      <p:grpSp>
        <p:nvGrpSpPr>
          <p:cNvPr name="Group 503" id="503"/>
          <p:cNvGrpSpPr/>
          <p:nvPr/>
        </p:nvGrpSpPr>
        <p:grpSpPr>
          <a:xfrm rot="5400000">
            <a:off x="13735610" y="7277602"/>
            <a:ext cx="197785" cy="2079879"/>
            <a:chOff x="0" y="0"/>
            <a:chExt cx="698500" cy="7345322"/>
          </a:xfrm>
        </p:grpSpPr>
        <p:sp>
          <p:nvSpPr>
            <p:cNvPr name="Freeform 504" id="504"/>
            <p:cNvSpPr/>
            <p:nvPr/>
          </p:nvSpPr>
          <p:spPr>
            <a:xfrm flipH="false" flipV="false" rot="0">
              <a:off x="0" y="0"/>
              <a:ext cx="698500" cy="7345322"/>
            </a:xfrm>
            <a:custGeom>
              <a:avLst/>
              <a:gdLst/>
              <a:ahLst/>
              <a:cxnLst/>
              <a:rect r="r" b="b" t="t" l="l"/>
              <a:pathLst>
                <a:path h="7345322" w="698500">
                  <a:moveTo>
                    <a:pt x="349250" y="0"/>
                  </a:moveTo>
                  <a:lnTo>
                    <a:pt x="698500" y="203200"/>
                  </a:lnTo>
                  <a:lnTo>
                    <a:pt x="698500" y="7142122"/>
                  </a:lnTo>
                  <a:lnTo>
                    <a:pt x="349250" y="7345322"/>
                  </a:lnTo>
                  <a:lnTo>
                    <a:pt x="0" y="7142122"/>
                  </a:lnTo>
                  <a:lnTo>
                    <a:pt x="0" y="203200"/>
                  </a:lnTo>
                  <a:lnTo>
                    <a:pt x="349250" y="0"/>
                  </a:lnTo>
                  <a:close/>
                </a:path>
              </a:pathLst>
            </a:custGeom>
            <a:solidFill>
              <a:srgbClr val="BC7B6A"/>
            </a:solidFill>
            <a:ln w="28575" cap="sq">
              <a:solidFill>
                <a:srgbClr val="000000"/>
              </a:solidFill>
              <a:prstDash val="sysDot"/>
              <a:miter/>
            </a:ln>
          </p:spPr>
        </p:sp>
        <p:sp>
          <p:nvSpPr>
            <p:cNvPr name="TextBox 505" id="505"/>
            <p:cNvSpPr txBox="true"/>
            <p:nvPr/>
          </p:nvSpPr>
          <p:spPr>
            <a:xfrm>
              <a:off x="0" y="111125"/>
              <a:ext cx="698500" cy="7094497"/>
            </a:xfrm>
            <a:prstGeom prst="rect">
              <a:avLst/>
            </a:prstGeom>
          </p:spPr>
          <p:txBody>
            <a:bodyPr anchor="ctr" rtlCol="false" tIns="50800" lIns="50800" bIns="50800" rIns="50800"/>
            <a:lstStyle/>
            <a:p>
              <a:pPr algn="ctr">
                <a:lnSpc>
                  <a:spcPts val="1679"/>
                </a:lnSpc>
              </a:pPr>
            </a:p>
          </p:txBody>
        </p:sp>
      </p:grpSp>
      <p:grpSp>
        <p:nvGrpSpPr>
          <p:cNvPr name="Group 506" id="506"/>
          <p:cNvGrpSpPr/>
          <p:nvPr/>
        </p:nvGrpSpPr>
        <p:grpSpPr>
          <a:xfrm rot="5400000">
            <a:off x="16519851" y="8306880"/>
            <a:ext cx="197785" cy="1696363"/>
            <a:chOff x="0" y="0"/>
            <a:chExt cx="698500" cy="5990892"/>
          </a:xfrm>
        </p:grpSpPr>
        <p:sp>
          <p:nvSpPr>
            <p:cNvPr name="Freeform 507" id="507"/>
            <p:cNvSpPr/>
            <p:nvPr/>
          </p:nvSpPr>
          <p:spPr>
            <a:xfrm flipH="false" flipV="false" rot="0">
              <a:off x="0" y="0"/>
              <a:ext cx="698500" cy="5990892"/>
            </a:xfrm>
            <a:custGeom>
              <a:avLst/>
              <a:gdLst/>
              <a:ahLst/>
              <a:cxnLst/>
              <a:rect r="r" b="b" t="t" l="l"/>
              <a:pathLst>
                <a:path h="5990892" w="698500">
                  <a:moveTo>
                    <a:pt x="349250" y="0"/>
                  </a:moveTo>
                  <a:lnTo>
                    <a:pt x="698500" y="203200"/>
                  </a:lnTo>
                  <a:lnTo>
                    <a:pt x="698500" y="5787692"/>
                  </a:lnTo>
                  <a:lnTo>
                    <a:pt x="349250" y="5990892"/>
                  </a:lnTo>
                  <a:lnTo>
                    <a:pt x="0" y="5787692"/>
                  </a:lnTo>
                  <a:lnTo>
                    <a:pt x="0" y="203200"/>
                  </a:lnTo>
                  <a:lnTo>
                    <a:pt x="349250" y="0"/>
                  </a:lnTo>
                  <a:close/>
                </a:path>
              </a:pathLst>
            </a:custGeom>
            <a:solidFill>
              <a:srgbClr val="BC7B6A"/>
            </a:solidFill>
          </p:spPr>
        </p:sp>
        <p:sp>
          <p:nvSpPr>
            <p:cNvPr name="TextBox 508" id="508"/>
            <p:cNvSpPr txBox="true"/>
            <p:nvPr/>
          </p:nvSpPr>
          <p:spPr>
            <a:xfrm>
              <a:off x="0" y="111125"/>
              <a:ext cx="698500" cy="5740067"/>
            </a:xfrm>
            <a:prstGeom prst="rect">
              <a:avLst/>
            </a:prstGeom>
          </p:spPr>
          <p:txBody>
            <a:bodyPr anchor="ctr" rtlCol="false" tIns="50800" lIns="50800" bIns="50800" rIns="50800"/>
            <a:lstStyle/>
            <a:p>
              <a:pPr algn="ctr">
                <a:lnSpc>
                  <a:spcPts val="1679"/>
                </a:lnSpc>
              </a:pPr>
            </a:p>
          </p:txBody>
        </p:sp>
      </p:grpSp>
      <p:grpSp>
        <p:nvGrpSpPr>
          <p:cNvPr name="Group 509" id="509"/>
          <p:cNvGrpSpPr/>
          <p:nvPr/>
        </p:nvGrpSpPr>
        <p:grpSpPr>
          <a:xfrm rot="5400000">
            <a:off x="15220993" y="8331538"/>
            <a:ext cx="197785" cy="815452"/>
            <a:chOff x="0" y="0"/>
            <a:chExt cx="698500" cy="2879859"/>
          </a:xfrm>
        </p:grpSpPr>
        <p:sp>
          <p:nvSpPr>
            <p:cNvPr name="Freeform 510" id="510"/>
            <p:cNvSpPr/>
            <p:nvPr/>
          </p:nvSpPr>
          <p:spPr>
            <a:xfrm flipH="false" flipV="false" rot="0">
              <a:off x="0" y="0"/>
              <a:ext cx="698500" cy="2879859"/>
            </a:xfrm>
            <a:custGeom>
              <a:avLst/>
              <a:gdLst/>
              <a:ahLst/>
              <a:cxnLst/>
              <a:rect r="r" b="b" t="t" l="l"/>
              <a:pathLst>
                <a:path h="2879859" w="698500">
                  <a:moveTo>
                    <a:pt x="349250" y="0"/>
                  </a:moveTo>
                  <a:lnTo>
                    <a:pt x="698500" y="203200"/>
                  </a:lnTo>
                  <a:lnTo>
                    <a:pt x="698500" y="2676659"/>
                  </a:lnTo>
                  <a:lnTo>
                    <a:pt x="349250" y="2879859"/>
                  </a:lnTo>
                  <a:lnTo>
                    <a:pt x="0" y="2676659"/>
                  </a:lnTo>
                  <a:lnTo>
                    <a:pt x="0" y="203200"/>
                  </a:lnTo>
                  <a:lnTo>
                    <a:pt x="349250" y="0"/>
                  </a:lnTo>
                  <a:close/>
                </a:path>
              </a:pathLst>
            </a:custGeom>
            <a:solidFill>
              <a:srgbClr val="BC7B6A"/>
            </a:solidFill>
          </p:spPr>
        </p:sp>
        <p:sp>
          <p:nvSpPr>
            <p:cNvPr name="TextBox 511" id="511"/>
            <p:cNvSpPr txBox="true"/>
            <p:nvPr/>
          </p:nvSpPr>
          <p:spPr>
            <a:xfrm>
              <a:off x="0" y="111125"/>
              <a:ext cx="698500" cy="2629034"/>
            </a:xfrm>
            <a:prstGeom prst="rect">
              <a:avLst/>
            </a:prstGeom>
          </p:spPr>
          <p:txBody>
            <a:bodyPr anchor="ctr" rtlCol="false" tIns="50800" lIns="50800" bIns="50800" rIns="50800"/>
            <a:lstStyle/>
            <a:p>
              <a:pPr algn="ctr">
                <a:lnSpc>
                  <a:spcPts val="1679"/>
                </a:lnSpc>
              </a:pPr>
            </a:p>
          </p:txBody>
        </p:sp>
      </p:grpSp>
      <p:grpSp>
        <p:nvGrpSpPr>
          <p:cNvPr name="Group 512" id="512"/>
          <p:cNvGrpSpPr/>
          <p:nvPr/>
        </p:nvGrpSpPr>
        <p:grpSpPr>
          <a:xfrm rot="5400000">
            <a:off x="12250646" y="7486691"/>
            <a:ext cx="197785" cy="818257"/>
            <a:chOff x="0" y="0"/>
            <a:chExt cx="698500" cy="2889764"/>
          </a:xfrm>
        </p:grpSpPr>
        <p:sp>
          <p:nvSpPr>
            <p:cNvPr name="Freeform 513" id="513"/>
            <p:cNvSpPr/>
            <p:nvPr/>
          </p:nvSpPr>
          <p:spPr>
            <a:xfrm flipH="false" flipV="false" rot="0">
              <a:off x="0" y="0"/>
              <a:ext cx="698500" cy="2889764"/>
            </a:xfrm>
            <a:custGeom>
              <a:avLst/>
              <a:gdLst/>
              <a:ahLst/>
              <a:cxnLst/>
              <a:rect r="r" b="b" t="t" l="l"/>
              <a:pathLst>
                <a:path h="2889764" w="698500">
                  <a:moveTo>
                    <a:pt x="349250" y="0"/>
                  </a:moveTo>
                  <a:lnTo>
                    <a:pt x="698500" y="203200"/>
                  </a:lnTo>
                  <a:lnTo>
                    <a:pt x="698500" y="2686564"/>
                  </a:lnTo>
                  <a:lnTo>
                    <a:pt x="349250" y="2889764"/>
                  </a:lnTo>
                  <a:lnTo>
                    <a:pt x="0" y="2686564"/>
                  </a:lnTo>
                  <a:lnTo>
                    <a:pt x="0" y="203200"/>
                  </a:lnTo>
                  <a:lnTo>
                    <a:pt x="349250" y="0"/>
                  </a:lnTo>
                  <a:close/>
                </a:path>
              </a:pathLst>
            </a:custGeom>
            <a:solidFill>
              <a:srgbClr val="BC7B6A"/>
            </a:solidFill>
            <a:ln w="28575" cap="sq">
              <a:solidFill>
                <a:srgbClr val="000000"/>
              </a:solidFill>
              <a:prstDash val="sysDot"/>
              <a:miter/>
            </a:ln>
          </p:spPr>
        </p:sp>
        <p:sp>
          <p:nvSpPr>
            <p:cNvPr name="TextBox 514" id="514"/>
            <p:cNvSpPr txBox="true"/>
            <p:nvPr/>
          </p:nvSpPr>
          <p:spPr>
            <a:xfrm>
              <a:off x="0" y="111125"/>
              <a:ext cx="698500" cy="2638939"/>
            </a:xfrm>
            <a:prstGeom prst="rect">
              <a:avLst/>
            </a:prstGeom>
          </p:spPr>
          <p:txBody>
            <a:bodyPr anchor="ctr" rtlCol="false" tIns="50800" lIns="50800" bIns="50800" rIns="50800"/>
            <a:lstStyle/>
            <a:p>
              <a:pPr algn="ctr">
                <a:lnSpc>
                  <a:spcPts val="1679"/>
                </a:lnSpc>
              </a:pPr>
            </a:p>
          </p:txBody>
        </p:sp>
      </p:grpSp>
      <p:sp>
        <p:nvSpPr>
          <p:cNvPr name="TextBox 515" id="515"/>
          <p:cNvSpPr txBox="true"/>
          <p:nvPr/>
        </p:nvSpPr>
        <p:spPr>
          <a:xfrm rot="0">
            <a:off x="9430734" y="6631267"/>
            <a:ext cx="1399671" cy="348101"/>
          </a:xfrm>
          <a:prstGeom prst="rect">
            <a:avLst/>
          </a:prstGeom>
        </p:spPr>
        <p:txBody>
          <a:bodyPr anchor="t" rtlCol="false" tIns="0" lIns="0" bIns="0" rIns="0">
            <a:spAutoFit/>
          </a:bodyPr>
          <a:lstStyle/>
          <a:p>
            <a:pPr algn="ctr">
              <a:lnSpc>
                <a:spcPts val="2819"/>
              </a:lnSpc>
            </a:pPr>
            <a:r>
              <a:rPr lang="en-US" sz="2013">
                <a:solidFill>
                  <a:srgbClr val="FFFFFF"/>
                </a:solidFill>
                <a:latin typeface="The Seasons"/>
              </a:rPr>
              <a:t>Task</a:t>
            </a:r>
          </a:p>
        </p:txBody>
      </p:sp>
      <p:sp>
        <p:nvSpPr>
          <p:cNvPr name="TextBox 516" id="516"/>
          <p:cNvSpPr txBox="true"/>
          <p:nvPr/>
        </p:nvSpPr>
        <p:spPr>
          <a:xfrm rot="0">
            <a:off x="11086395" y="6872060"/>
            <a:ext cx="373730" cy="288237"/>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33</a:t>
            </a:r>
          </a:p>
        </p:txBody>
      </p:sp>
      <p:sp>
        <p:nvSpPr>
          <p:cNvPr name="TextBox 517" id="517"/>
          <p:cNvSpPr txBox="true"/>
          <p:nvPr/>
        </p:nvSpPr>
        <p:spPr>
          <a:xfrm rot="0">
            <a:off x="9383230" y="7337104"/>
            <a:ext cx="1447175"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Vet collaboration</a:t>
            </a:r>
          </a:p>
        </p:txBody>
      </p:sp>
      <p:sp>
        <p:nvSpPr>
          <p:cNvPr name="TextBox 518" id="518"/>
          <p:cNvSpPr txBox="true"/>
          <p:nvPr/>
        </p:nvSpPr>
        <p:spPr>
          <a:xfrm rot="0">
            <a:off x="9430734" y="7758827"/>
            <a:ext cx="1399671"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KIWOKO promotion</a:t>
            </a:r>
          </a:p>
        </p:txBody>
      </p:sp>
      <p:sp>
        <p:nvSpPr>
          <p:cNvPr name="TextBox 519" id="519"/>
          <p:cNvSpPr txBox="true"/>
          <p:nvPr/>
        </p:nvSpPr>
        <p:spPr>
          <a:xfrm rot="0">
            <a:off x="9222084" y="8180549"/>
            <a:ext cx="1808415"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Social media campaign</a:t>
            </a:r>
          </a:p>
        </p:txBody>
      </p:sp>
      <p:sp>
        <p:nvSpPr>
          <p:cNvPr name="TextBox 520" id="520"/>
          <p:cNvSpPr txBox="true"/>
          <p:nvPr/>
        </p:nvSpPr>
        <p:spPr>
          <a:xfrm rot="0">
            <a:off x="9406982" y="9019999"/>
            <a:ext cx="1399671"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Final corrections</a:t>
            </a:r>
          </a:p>
        </p:txBody>
      </p:sp>
      <p:sp>
        <p:nvSpPr>
          <p:cNvPr name="TextBox 521" id="521"/>
          <p:cNvSpPr txBox="true"/>
          <p:nvPr/>
        </p:nvSpPr>
        <p:spPr>
          <a:xfrm rot="0">
            <a:off x="9406982" y="8602272"/>
            <a:ext cx="1399671"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Release BETA</a:t>
            </a:r>
          </a:p>
        </p:txBody>
      </p:sp>
      <p:sp>
        <p:nvSpPr>
          <p:cNvPr name="TextBox 522" id="522"/>
          <p:cNvSpPr txBox="true"/>
          <p:nvPr/>
        </p:nvSpPr>
        <p:spPr>
          <a:xfrm rot="0">
            <a:off x="9435358" y="9445717"/>
            <a:ext cx="1399671" cy="205635"/>
          </a:xfrm>
          <a:prstGeom prst="rect">
            <a:avLst/>
          </a:prstGeom>
        </p:spPr>
        <p:txBody>
          <a:bodyPr anchor="t" rtlCol="false" tIns="0" lIns="0" bIns="0" rIns="0">
            <a:spAutoFit/>
          </a:bodyPr>
          <a:lstStyle/>
          <a:p>
            <a:pPr algn="ctr">
              <a:lnSpc>
                <a:spcPts val="1548"/>
              </a:lnSpc>
            </a:pPr>
            <a:r>
              <a:rPr lang="en-US" sz="1105">
                <a:solidFill>
                  <a:srgbClr val="FFFFFF"/>
                </a:solidFill>
                <a:latin typeface="Poppins Thin Bold"/>
              </a:rPr>
              <a:t>Final release </a:t>
            </a:r>
          </a:p>
        </p:txBody>
      </p:sp>
      <p:grpSp>
        <p:nvGrpSpPr>
          <p:cNvPr name="Group 523" id="523"/>
          <p:cNvGrpSpPr/>
          <p:nvPr/>
        </p:nvGrpSpPr>
        <p:grpSpPr>
          <a:xfrm rot="0">
            <a:off x="11513737" y="6842651"/>
            <a:ext cx="395230" cy="394680"/>
            <a:chOff x="0" y="0"/>
            <a:chExt cx="526974" cy="526240"/>
          </a:xfrm>
        </p:grpSpPr>
        <p:grpSp>
          <p:nvGrpSpPr>
            <p:cNvPr name="Group 524" id="524"/>
            <p:cNvGrpSpPr/>
            <p:nvPr/>
          </p:nvGrpSpPr>
          <p:grpSpPr>
            <a:xfrm rot="0">
              <a:off x="0" y="0"/>
              <a:ext cx="526974" cy="526240"/>
              <a:chOff x="0" y="0"/>
              <a:chExt cx="4695406" cy="4688867"/>
            </a:xfrm>
          </p:grpSpPr>
          <p:sp>
            <p:nvSpPr>
              <p:cNvPr name="Freeform 525" id="52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26" id="526"/>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34</a:t>
              </a:r>
            </a:p>
          </p:txBody>
        </p:sp>
      </p:grpSp>
      <p:grpSp>
        <p:nvGrpSpPr>
          <p:cNvPr name="Group 527" id="527"/>
          <p:cNvGrpSpPr/>
          <p:nvPr/>
        </p:nvGrpSpPr>
        <p:grpSpPr>
          <a:xfrm rot="0">
            <a:off x="11939063" y="6842651"/>
            <a:ext cx="395230" cy="394680"/>
            <a:chOff x="0" y="0"/>
            <a:chExt cx="526974" cy="526240"/>
          </a:xfrm>
        </p:grpSpPr>
        <p:grpSp>
          <p:nvGrpSpPr>
            <p:cNvPr name="Group 528" id="528"/>
            <p:cNvGrpSpPr/>
            <p:nvPr/>
          </p:nvGrpSpPr>
          <p:grpSpPr>
            <a:xfrm rot="0">
              <a:off x="0" y="0"/>
              <a:ext cx="526974" cy="526240"/>
              <a:chOff x="0" y="0"/>
              <a:chExt cx="4695406" cy="4688867"/>
            </a:xfrm>
          </p:grpSpPr>
          <p:sp>
            <p:nvSpPr>
              <p:cNvPr name="Freeform 529" id="52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30" id="530"/>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35</a:t>
              </a:r>
            </a:p>
          </p:txBody>
        </p:sp>
      </p:grpSp>
      <p:grpSp>
        <p:nvGrpSpPr>
          <p:cNvPr name="Group 531" id="531"/>
          <p:cNvGrpSpPr/>
          <p:nvPr/>
        </p:nvGrpSpPr>
        <p:grpSpPr>
          <a:xfrm rot="0">
            <a:off x="12358421" y="6842651"/>
            <a:ext cx="395230" cy="394680"/>
            <a:chOff x="0" y="0"/>
            <a:chExt cx="526974" cy="526240"/>
          </a:xfrm>
        </p:grpSpPr>
        <p:grpSp>
          <p:nvGrpSpPr>
            <p:cNvPr name="Group 532" id="532"/>
            <p:cNvGrpSpPr/>
            <p:nvPr/>
          </p:nvGrpSpPr>
          <p:grpSpPr>
            <a:xfrm rot="0">
              <a:off x="0" y="0"/>
              <a:ext cx="526974" cy="526240"/>
              <a:chOff x="0" y="0"/>
              <a:chExt cx="4695406" cy="4688867"/>
            </a:xfrm>
          </p:grpSpPr>
          <p:sp>
            <p:nvSpPr>
              <p:cNvPr name="Freeform 533" id="53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34" id="534"/>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36</a:t>
              </a:r>
            </a:p>
          </p:txBody>
        </p:sp>
      </p:grpSp>
      <p:grpSp>
        <p:nvGrpSpPr>
          <p:cNvPr name="Group 535" id="535"/>
          <p:cNvGrpSpPr/>
          <p:nvPr/>
        </p:nvGrpSpPr>
        <p:grpSpPr>
          <a:xfrm rot="0">
            <a:off x="12783747" y="6842651"/>
            <a:ext cx="395230" cy="394680"/>
            <a:chOff x="0" y="0"/>
            <a:chExt cx="526974" cy="526240"/>
          </a:xfrm>
        </p:grpSpPr>
        <p:grpSp>
          <p:nvGrpSpPr>
            <p:cNvPr name="Group 536" id="536"/>
            <p:cNvGrpSpPr/>
            <p:nvPr/>
          </p:nvGrpSpPr>
          <p:grpSpPr>
            <a:xfrm rot="0">
              <a:off x="0" y="0"/>
              <a:ext cx="526974" cy="526240"/>
              <a:chOff x="0" y="0"/>
              <a:chExt cx="4695406" cy="4688867"/>
            </a:xfrm>
          </p:grpSpPr>
          <p:sp>
            <p:nvSpPr>
              <p:cNvPr name="Freeform 537" id="53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38" id="538"/>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37</a:t>
              </a:r>
            </a:p>
          </p:txBody>
        </p:sp>
      </p:grpSp>
      <p:grpSp>
        <p:nvGrpSpPr>
          <p:cNvPr name="Group 539" id="539"/>
          <p:cNvGrpSpPr/>
          <p:nvPr/>
        </p:nvGrpSpPr>
        <p:grpSpPr>
          <a:xfrm rot="0">
            <a:off x="13211484" y="6842651"/>
            <a:ext cx="395230" cy="394680"/>
            <a:chOff x="0" y="0"/>
            <a:chExt cx="526974" cy="526240"/>
          </a:xfrm>
        </p:grpSpPr>
        <p:grpSp>
          <p:nvGrpSpPr>
            <p:cNvPr name="Group 540" id="540"/>
            <p:cNvGrpSpPr/>
            <p:nvPr/>
          </p:nvGrpSpPr>
          <p:grpSpPr>
            <a:xfrm rot="0">
              <a:off x="0" y="0"/>
              <a:ext cx="526974" cy="526240"/>
              <a:chOff x="0" y="0"/>
              <a:chExt cx="4695406" cy="4688867"/>
            </a:xfrm>
          </p:grpSpPr>
          <p:sp>
            <p:nvSpPr>
              <p:cNvPr name="Freeform 541" id="54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42" id="542"/>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38</a:t>
              </a:r>
            </a:p>
          </p:txBody>
        </p:sp>
      </p:grpSp>
      <p:grpSp>
        <p:nvGrpSpPr>
          <p:cNvPr name="Group 543" id="543"/>
          <p:cNvGrpSpPr/>
          <p:nvPr/>
        </p:nvGrpSpPr>
        <p:grpSpPr>
          <a:xfrm rot="0">
            <a:off x="13645449" y="6842651"/>
            <a:ext cx="395230" cy="394680"/>
            <a:chOff x="0" y="0"/>
            <a:chExt cx="526974" cy="526240"/>
          </a:xfrm>
        </p:grpSpPr>
        <p:grpSp>
          <p:nvGrpSpPr>
            <p:cNvPr name="Group 544" id="544"/>
            <p:cNvGrpSpPr/>
            <p:nvPr/>
          </p:nvGrpSpPr>
          <p:grpSpPr>
            <a:xfrm rot="0">
              <a:off x="0" y="0"/>
              <a:ext cx="526974" cy="526240"/>
              <a:chOff x="0" y="0"/>
              <a:chExt cx="4695406" cy="4688867"/>
            </a:xfrm>
          </p:grpSpPr>
          <p:sp>
            <p:nvSpPr>
              <p:cNvPr name="Freeform 545" id="54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46" id="546"/>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39</a:t>
              </a:r>
            </a:p>
          </p:txBody>
        </p:sp>
      </p:grpSp>
      <p:grpSp>
        <p:nvGrpSpPr>
          <p:cNvPr name="Group 547" id="547"/>
          <p:cNvGrpSpPr/>
          <p:nvPr/>
        </p:nvGrpSpPr>
        <p:grpSpPr>
          <a:xfrm rot="0">
            <a:off x="14064654" y="6842651"/>
            <a:ext cx="395230" cy="394680"/>
            <a:chOff x="0" y="0"/>
            <a:chExt cx="526974" cy="526240"/>
          </a:xfrm>
        </p:grpSpPr>
        <p:grpSp>
          <p:nvGrpSpPr>
            <p:cNvPr name="Group 548" id="548"/>
            <p:cNvGrpSpPr/>
            <p:nvPr/>
          </p:nvGrpSpPr>
          <p:grpSpPr>
            <a:xfrm rot="0">
              <a:off x="0" y="0"/>
              <a:ext cx="526974" cy="526240"/>
              <a:chOff x="0" y="0"/>
              <a:chExt cx="4695406" cy="4688867"/>
            </a:xfrm>
          </p:grpSpPr>
          <p:sp>
            <p:nvSpPr>
              <p:cNvPr name="Freeform 549" id="54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50" id="550"/>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40</a:t>
              </a:r>
            </a:p>
          </p:txBody>
        </p:sp>
      </p:grpSp>
      <p:grpSp>
        <p:nvGrpSpPr>
          <p:cNvPr name="Group 551" id="551"/>
          <p:cNvGrpSpPr/>
          <p:nvPr/>
        </p:nvGrpSpPr>
        <p:grpSpPr>
          <a:xfrm rot="0">
            <a:off x="14494466" y="6842651"/>
            <a:ext cx="395230" cy="394680"/>
            <a:chOff x="0" y="0"/>
            <a:chExt cx="526974" cy="526240"/>
          </a:xfrm>
        </p:grpSpPr>
        <p:grpSp>
          <p:nvGrpSpPr>
            <p:cNvPr name="Group 552" id="552"/>
            <p:cNvGrpSpPr/>
            <p:nvPr/>
          </p:nvGrpSpPr>
          <p:grpSpPr>
            <a:xfrm rot="0">
              <a:off x="0" y="0"/>
              <a:ext cx="526974" cy="526240"/>
              <a:chOff x="0" y="0"/>
              <a:chExt cx="4695406" cy="4688867"/>
            </a:xfrm>
          </p:grpSpPr>
          <p:sp>
            <p:nvSpPr>
              <p:cNvPr name="Freeform 553" id="55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54" id="554"/>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41</a:t>
              </a:r>
            </a:p>
          </p:txBody>
        </p:sp>
      </p:grpSp>
      <p:grpSp>
        <p:nvGrpSpPr>
          <p:cNvPr name="Group 555" id="555"/>
          <p:cNvGrpSpPr/>
          <p:nvPr/>
        </p:nvGrpSpPr>
        <p:grpSpPr>
          <a:xfrm rot="0">
            <a:off x="14924808" y="6842651"/>
            <a:ext cx="395230" cy="394680"/>
            <a:chOff x="0" y="0"/>
            <a:chExt cx="526974" cy="526240"/>
          </a:xfrm>
        </p:grpSpPr>
        <p:grpSp>
          <p:nvGrpSpPr>
            <p:cNvPr name="Group 556" id="556"/>
            <p:cNvGrpSpPr/>
            <p:nvPr/>
          </p:nvGrpSpPr>
          <p:grpSpPr>
            <a:xfrm rot="0">
              <a:off x="0" y="0"/>
              <a:ext cx="526974" cy="526240"/>
              <a:chOff x="0" y="0"/>
              <a:chExt cx="4695406" cy="4688867"/>
            </a:xfrm>
          </p:grpSpPr>
          <p:sp>
            <p:nvSpPr>
              <p:cNvPr name="Freeform 557" id="55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58" id="558"/>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42</a:t>
              </a:r>
            </a:p>
          </p:txBody>
        </p:sp>
      </p:grpSp>
      <p:grpSp>
        <p:nvGrpSpPr>
          <p:cNvPr name="Group 559" id="559"/>
          <p:cNvGrpSpPr/>
          <p:nvPr/>
        </p:nvGrpSpPr>
        <p:grpSpPr>
          <a:xfrm rot="0">
            <a:off x="15345118" y="6842651"/>
            <a:ext cx="395230" cy="394680"/>
            <a:chOff x="0" y="0"/>
            <a:chExt cx="526974" cy="526240"/>
          </a:xfrm>
        </p:grpSpPr>
        <p:grpSp>
          <p:nvGrpSpPr>
            <p:cNvPr name="Group 560" id="560"/>
            <p:cNvGrpSpPr/>
            <p:nvPr/>
          </p:nvGrpSpPr>
          <p:grpSpPr>
            <a:xfrm rot="0">
              <a:off x="0" y="0"/>
              <a:ext cx="526974" cy="526240"/>
              <a:chOff x="0" y="0"/>
              <a:chExt cx="4695406" cy="4688867"/>
            </a:xfrm>
          </p:grpSpPr>
          <p:sp>
            <p:nvSpPr>
              <p:cNvPr name="Freeform 561" id="56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62" id="562"/>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43</a:t>
              </a:r>
            </a:p>
          </p:txBody>
        </p:sp>
      </p:grpSp>
      <p:grpSp>
        <p:nvGrpSpPr>
          <p:cNvPr name="Group 563" id="563"/>
          <p:cNvGrpSpPr/>
          <p:nvPr/>
        </p:nvGrpSpPr>
        <p:grpSpPr>
          <a:xfrm rot="0">
            <a:off x="15772756" y="6842651"/>
            <a:ext cx="395230" cy="394680"/>
            <a:chOff x="0" y="0"/>
            <a:chExt cx="526974" cy="526240"/>
          </a:xfrm>
        </p:grpSpPr>
        <p:grpSp>
          <p:nvGrpSpPr>
            <p:cNvPr name="Group 564" id="564"/>
            <p:cNvGrpSpPr/>
            <p:nvPr/>
          </p:nvGrpSpPr>
          <p:grpSpPr>
            <a:xfrm rot="0">
              <a:off x="0" y="0"/>
              <a:ext cx="526974" cy="526240"/>
              <a:chOff x="0" y="0"/>
              <a:chExt cx="4695406" cy="4688867"/>
            </a:xfrm>
          </p:grpSpPr>
          <p:sp>
            <p:nvSpPr>
              <p:cNvPr name="Freeform 565" id="56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66" id="566"/>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44</a:t>
              </a:r>
            </a:p>
          </p:txBody>
        </p:sp>
      </p:grpSp>
      <p:grpSp>
        <p:nvGrpSpPr>
          <p:cNvPr name="Group 567" id="567"/>
          <p:cNvGrpSpPr/>
          <p:nvPr/>
        </p:nvGrpSpPr>
        <p:grpSpPr>
          <a:xfrm rot="0">
            <a:off x="16213130" y="6842651"/>
            <a:ext cx="395230" cy="394680"/>
            <a:chOff x="0" y="0"/>
            <a:chExt cx="526974" cy="526240"/>
          </a:xfrm>
        </p:grpSpPr>
        <p:grpSp>
          <p:nvGrpSpPr>
            <p:cNvPr name="Group 568" id="568"/>
            <p:cNvGrpSpPr/>
            <p:nvPr/>
          </p:nvGrpSpPr>
          <p:grpSpPr>
            <a:xfrm rot="0">
              <a:off x="0" y="0"/>
              <a:ext cx="526974" cy="526240"/>
              <a:chOff x="0" y="0"/>
              <a:chExt cx="4695406" cy="4688867"/>
            </a:xfrm>
          </p:grpSpPr>
          <p:sp>
            <p:nvSpPr>
              <p:cNvPr name="Freeform 569" id="56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70" id="570"/>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45</a:t>
              </a:r>
            </a:p>
          </p:txBody>
        </p:sp>
      </p:grpSp>
      <p:grpSp>
        <p:nvGrpSpPr>
          <p:cNvPr name="Group 571" id="571"/>
          <p:cNvGrpSpPr/>
          <p:nvPr/>
        </p:nvGrpSpPr>
        <p:grpSpPr>
          <a:xfrm rot="0">
            <a:off x="16638457" y="6842651"/>
            <a:ext cx="395230" cy="394680"/>
            <a:chOff x="0" y="0"/>
            <a:chExt cx="526974" cy="526240"/>
          </a:xfrm>
        </p:grpSpPr>
        <p:grpSp>
          <p:nvGrpSpPr>
            <p:cNvPr name="Group 572" id="572"/>
            <p:cNvGrpSpPr/>
            <p:nvPr/>
          </p:nvGrpSpPr>
          <p:grpSpPr>
            <a:xfrm rot="0">
              <a:off x="0" y="0"/>
              <a:ext cx="526974" cy="526240"/>
              <a:chOff x="0" y="0"/>
              <a:chExt cx="4695406" cy="4688867"/>
            </a:xfrm>
          </p:grpSpPr>
          <p:sp>
            <p:nvSpPr>
              <p:cNvPr name="Freeform 573" id="57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74" id="574"/>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46</a:t>
              </a:r>
            </a:p>
          </p:txBody>
        </p:sp>
      </p:grpSp>
      <p:grpSp>
        <p:nvGrpSpPr>
          <p:cNvPr name="Group 575" id="575"/>
          <p:cNvGrpSpPr/>
          <p:nvPr/>
        </p:nvGrpSpPr>
        <p:grpSpPr>
          <a:xfrm rot="0">
            <a:off x="17063783" y="6842651"/>
            <a:ext cx="395230" cy="394680"/>
            <a:chOff x="0" y="0"/>
            <a:chExt cx="526974" cy="526240"/>
          </a:xfrm>
        </p:grpSpPr>
        <p:grpSp>
          <p:nvGrpSpPr>
            <p:cNvPr name="Group 576" id="576"/>
            <p:cNvGrpSpPr/>
            <p:nvPr/>
          </p:nvGrpSpPr>
          <p:grpSpPr>
            <a:xfrm rot="0">
              <a:off x="0" y="0"/>
              <a:ext cx="526974" cy="526240"/>
              <a:chOff x="0" y="0"/>
              <a:chExt cx="4695406" cy="4688867"/>
            </a:xfrm>
          </p:grpSpPr>
          <p:sp>
            <p:nvSpPr>
              <p:cNvPr name="Freeform 577" id="57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78" id="578"/>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47</a:t>
              </a:r>
            </a:p>
          </p:txBody>
        </p:sp>
      </p:grpSp>
      <p:grpSp>
        <p:nvGrpSpPr>
          <p:cNvPr name="Group 579" id="579"/>
          <p:cNvGrpSpPr/>
          <p:nvPr/>
        </p:nvGrpSpPr>
        <p:grpSpPr>
          <a:xfrm rot="0">
            <a:off x="17489109" y="6842651"/>
            <a:ext cx="395230" cy="394680"/>
            <a:chOff x="0" y="0"/>
            <a:chExt cx="526974" cy="526240"/>
          </a:xfrm>
        </p:grpSpPr>
        <p:grpSp>
          <p:nvGrpSpPr>
            <p:cNvPr name="Group 580" id="580"/>
            <p:cNvGrpSpPr/>
            <p:nvPr/>
          </p:nvGrpSpPr>
          <p:grpSpPr>
            <a:xfrm rot="0">
              <a:off x="0" y="0"/>
              <a:ext cx="526974" cy="526240"/>
              <a:chOff x="0" y="0"/>
              <a:chExt cx="4695406" cy="4688867"/>
            </a:xfrm>
          </p:grpSpPr>
          <p:sp>
            <p:nvSpPr>
              <p:cNvPr name="Freeform 581" id="58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82" id="582"/>
            <p:cNvSpPr txBox="true"/>
            <p:nvPr/>
          </p:nvSpPr>
          <p:spPr>
            <a:xfrm rot="0">
              <a:off x="14334" y="55087"/>
              <a:ext cx="498306" cy="368441"/>
            </a:xfrm>
            <a:prstGeom prst="rect">
              <a:avLst/>
            </a:prstGeom>
          </p:spPr>
          <p:txBody>
            <a:bodyPr anchor="t" rtlCol="false" tIns="0" lIns="0" bIns="0" rIns="0">
              <a:spAutoFit/>
            </a:bodyPr>
            <a:lstStyle/>
            <a:p>
              <a:pPr algn="ctr">
                <a:lnSpc>
                  <a:spcPts val="2220"/>
                </a:lnSpc>
              </a:pPr>
              <a:r>
                <a:rPr lang="en-US" sz="1586">
                  <a:solidFill>
                    <a:srgbClr val="FFFFFF"/>
                  </a:solidFill>
                  <a:latin typeface="Linux Biolinum Bold"/>
                </a:rPr>
                <a:t>48</a:t>
              </a:r>
            </a:p>
          </p:txBody>
        </p:sp>
      </p:grpSp>
      <p:grpSp>
        <p:nvGrpSpPr>
          <p:cNvPr name="Group 583" id="583"/>
          <p:cNvGrpSpPr/>
          <p:nvPr/>
        </p:nvGrpSpPr>
        <p:grpSpPr>
          <a:xfrm rot="0">
            <a:off x="11081022" y="6420928"/>
            <a:ext cx="1670760" cy="389757"/>
            <a:chOff x="0" y="0"/>
            <a:chExt cx="19477474" cy="4543731"/>
          </a:xfrm>
        </p:grpSpPr>
        <p:sp>
          <p:nvSpPr>
            <p:cNvPr name="Freeform 584" id="584"/>
            <p:cNvSpPr/>
            <p:nvPr/>
          </p:nvSpPr>
          <p:spPr>
            <a:xfrm flipH="false" flipV="false" rot="0">
              <a:off x="0" y="0"/>
              <a:ext cx="19477475" cy="4543731"/>
            </a:xfrm>
            <a:custGeom>
              <a:avLst/>
              <a:gdLst/>
              <a:ahLst/>
              <a:cxnLst/>
              <a:rect r="r" b="b" t="t" l="l"/>
              <a:pathLst>
                <a:path h="4543731" w="19477475">
                  <a:moveTo>
                    <a:pt x="19172675" y="0"/>
                  </a:moveTo>
                  <a:lnTo>
                    <a:pt x="304800" y="0"/>
                  </a:lnTo>
                  <a:cubicBezTo>
                    <a:pt x="135890" y="0"/>
                    <a:pt x="0" y="135890"/>
                    <a:pt x="0" y="304800"/>
                  </a:cubicBezTo>
                  <a:lnTo>
                    <a:pt x="0" y="4238931"/>
                  </a:lnTo>
                  <a:cubicBezTo>
                    <a:pt x="0" y="4407841"/>
                    <a:pt x="135890" y="4543731"/>
                    <a:pt x="304800" y="4543731"/>
                  </a:cubicBezTo>
                  <a:lnTo>
                    <a:pt x="19172675" y="4543731"/>
                  </a:lnTo>
                  <a:cubicBezTo>
                    <a:pt x="19341584" y="4543731"/>
                    <a:pt x="19477475" y="4407841"/>
                    <a:pt x="19477475" y="4238931"/>
                  </a:cubicBezTo>
                  <a:lnTo>
                    <a:pt x="19477475" y="304800"/>
                  </a:lnTo>
                  <a:cubicBezTo>
                    <a:pt x="19477475" y="135890"/>
                    <a:pt x="19341584" y="0"/>
                    <a:pt x="19172675" y="0"/>
                  </a:cubicBezTo>
                  <a:close/>
                </a:path>
              </a:pathLst>
            </a:custGeom>
            <a:solidFill>
              <a:srgbClr val="8F5546"/>
            </a:solidFill>
          </p:spPr>
        </p:sp>
      </p:grpSp>
      <p:sp>
        <p:nvSpPr>
          <p:cNvPr name="TextBox 585" id="585"/>
          <p:cNvSpPr txBox="true"/>
          <p:nvPr/>
        </p:nvSpPr>
        <p:spPr>
          <a:xfrm rot="0">
            <a:off x="11201662" y="6428773"/>
            <a:ext cx="1399671" cy="326444"/>
          </a:xfrm>
          <a:prstGeom prst="rect">
            <a:avLst/>
          </a:prstGeom>
        </p:spPr>
        <p:txBody>
          <a:bodyPr anchor="t" rtlCol="false" tIns="0" lIns="0" bIns="0" rIns="0">
            <a:spAutoFit/>
          </a:bodyPr>
          <a:lstStyle/>
          <a:p>
            <a:pPr algn="ctr">
              <a:lnSpc>
                <a:spcPts val="2602"/>
              </a:lnSpc>
            </a:pPr>
            <a:r>
              <a:rPr lang="en-US" sz="1859">
                <a:solidFill>
                  <a:srgbClr val="FFFFFF"/>
                </a:solidFill>
                <a:latin typeface="The Seasons"/>
              </a:rPr>
              <a:t>Month 9</a:t>
            </a:r>
          </a:p>
        </p:txBody>
      </p:sp>
      <p:grpSp>
        <p:nvGrpSpPr>
          <p:cNvPr name="Group 586" id="586"/>
          <p:cNvGrpSpPr/>
          <p:nvPr/>
        </p:nvGrpSpPr>
        <p:grpSpPr>
          <a:xfrm rot="0">
            <a:off x="12783747" y="6420928"/>
            <a:ext cx="1676137" cy="389757"/>
            <a:chOff x="0" y="0"/>
            <a:chExt cx="19540160" cy="4543731"/>
          </a:xfrm>
        </p:grpSpPr>
        <p:sp>
          <p:nvSpPr>
            <p:cNvPr name="Freeform 587" id="587"/>
            <p:cNvSpPr/>
            <p:nvPr/>
          </p:nvSpPr>
          <p:spPr>
            <a:xfrm flipH="false" flipV="false" rot="0">
              <a:off x="0" y="0"/>
              <a:ext cx="19540159" cy="4543731"/>
            </a:xfrm>
            <a:custGeom>
              <a:avLst/>
              <a:gdLst/>
              <a:ahLst/>
              <a:cxnLst/>
              <a:rect r="r" b="b" t="t" l="l"/>
              <a:pathLst>
                <a:path h="4543731" w="19540159">
                  <a:moveTo>
                    <a:pt x="19235359" y="0"/>
                  </a:moveTo>
                  <a:lnTo>
                    <a:pt x="304800" y="0"/>
                  </a:lnTo>
                  <a:cubicBezTo>
                    <a:pt x="135890" y="0"/>
                    <a:pt x="0" y="135890"/>
                    <a:pt x="0" y="304800"/>
                  </a:cubicBezTo>
                  <a:lnTo>
                    <a:pt x="0" y="4238931"/>
                  </a:lnTo>
                  <a:cubicBezTo>
                    <a:pt x="0" y="4407841"/>
                    <a:pt x="135890" y="4543731"/>
                    <a:pt x="304800" y="4543731"/>
                  </a:cubicBezTo>
                  <a:lnTo>
                    <a:pt x="19235359" y="4543731"/>
                  </a:lnTo>
                  <a:cubicBezTo>
                    <a:pt x="19404270" y="4543731"/>
                    <a:pt x="19540159" y="4407841"/>
                    <a:pt x="19540159" y="4238931"/>
                  </a:cubicBezTo>
                  <a:lnTo>
                    <a:pt x="19540159" y="304800"/>
                  </a:lnTo>
                  <a:cubicBezTo>
                    <a:pt x="19540159" y="135890"/>
                    <a:pt x="19404270" y="0"/>
                    <a:pt x="19235359" y="0"/>
                  </a:cubicBezTo>
                  <a:close/>
                </a:path>
              </a:pathLst>
            </a:custGeom>
            <a:solidFill>
              <a:srgbClr val="8F5546"/>
            </a:solidFill>
          </p:spPr>
        </p:sp>
      </p:grpSp>
      <p:sp>
        <p:nvSpPr>
          <p:cNvPr name="TextBox 588" id="588"/>
          <p:cNvSpPr txBox="true"/>
          <p:nvPr/>
        </p:nvSpPr>
        <p:spPr>
          <a:xfrm rot="0">
            <a:off x="12912579" y="6428773"/>
            <a:ext cx="1399671" cy="326444"/>
          </a:xfrm>
          <a:prstGeom prst="rect">
            <a:avLst/>
          </a:prstGeom>
        </p:spPr>
        <p:txBody>
          <a:bodyPr anchor="t" rtlCol="false" tIns="0" lIns="0" bIns="0" rIns="0">
            <a:spAutoFit/>
          </a:bodyPr>
          <a:lstStyle/>
          <a:p>
            <a:pPr algn="ctr">
              <a:lnSpc>
                <a:spcPts val="2602"/>
              </a:lnSpc>
            </a:pPr>
            <a:r>
              <a:rPr lang="en-US" sz="1859">
                <a:solidFill>
                  <a:srgbClr val="FFFFFF"/>
                </a:solidFill>
                <a:latin typeface="The Seasons"/>
              </a:rPr>
              <a:t>Month 10</a:t>
            </a:r>
          </a:p>
        </p:txBody>
      </p:sp>
      <p:grpSp>
        <p:nvGrpSpPr>
          <p:cNvPr name="Group 589" id="589"/>
          <p:cNvGrpSpPr/>
          <p:nvPr/>
        </p:nvGrpSpPr>
        <p:grpSpPr>
          <a:xfrm rot="0">
            <a:off x="14510567" y="6422547"/>
            <a:ext cx="1670760" cy="389757"/>
            <a:chOff x="0" y="0"/>
            <a:chExt cx="19477474" cy="4543731"/>
          </a:xfrm>
        </p:grpSpPr>
        <p:sp>
          <p:nvSpPr>
            <p:cNvPr name="Freeform 590" id="590"/>
            <p:cNvSpPr/>
            <p:nvPr/>
          </p:nvSpPr>
          <p:spPr>
            <a:xfrm flipH="false" flipV="false" rot="0">
              <a:off x="0" y="0"/>
              <a:ext cx="19477475" cy="4543731"/>
            </a:xfrm>
            <a:custGeom>
              <a:avLst/>
              <a:gdLst/>
              <a:ahLst/>
              <a:cxnLst/>
              <a:rect r="r" b="b" t="t" l="l"/>
              <a:pathLst>
                <a:path h="4543731" w="19477475">
                  <a:moveTo>
                    <a:pt x="19172675" y="0"/>
                  </a:moveTo>
                  <a:lnTo>
                    <a:pt x="304800" y="0"/>
                  </a:lnTo>
                  <a:cubicBezTo>
                    <a:pt x="135890" y="0"/>
                    <a:pt x="0" y="135890"/>
                    <a:pt x="0" y="304800"/>
                  </a:cubicBezTo>
                  <a:lnTo>
                    <a:pt x="0" y="4238931"/>
                  </a:lnTo>
                  <a:cubicBezTo>
                    <a:pt x="0" y="4407841"/>
                    <a:pt x="135890" y="4543731"/>
                    <a:pt x="304800" y="4543731"/>
                  </a:cubicBezTo>
                  <a:lnTo>
                    <a:pt x="19172675" y="4543731"/>
                  </a:lnTo>
                  <a:cubicBezTo>
                    <a:pt x="19341584" y="4543731"/>
                    <a:pt x="19477475" y="4407841"/>
                    <a:pt x="19477475" y="4238931"/>
                  </a:cubicBezTo>
                  <a:lnTo>
                    <a:pt x="19477475" y="304800"/>
                  </a:lnTo>
                  <a:cubicBezTo>
                    <a:pt x="19477475" y="135890"/>
                    <a:pt x="19341584" y="0"/>
                    <a:pt x="19172675" y="0"/>
                  </a:cubicBezTo>
                  <a:close/>
                </a:path>
              </a:pathLst>
            </a:custGeom>
            <a:solidFill>
              <a:srgbClr val="8F5546"/>
            </a:solidFill>
          </p:spPr>
        </p:sp>
      </p:grpSp>
      <p:sp>
        <p:nvSpPr>
          <p:cNvPr name="TextBox 591" id="591"/>
          <p:cNvSpPr txBox="true"/>
          <p:nvPr/>
        </p:nvSpPr>
        <p:spPr>
          <a:xfrm rot="0">
            <a:off x="14631207" y="6430391"/>
            <a:ext cx="1399671" cy="326444"/>
          </a:xfrm>
          <a:prstGeom prst="rect">
            <a:avLst/>
          </a:prstGeom>
        </p:spPr>
        <p:txBody>
          <a:bodyPr anchor="t" rtlCol="false" tIns="0" lIns="0" bIns="0" rIns="0">
            <a:spAutoFit/>
          </a:bodyPr>
          <a:lstStyle/>
          <a:p>
            <a:pPr algn="ctr">
              <a:lnSpc>
                <a:spcPts val="2602"/>
              </a:lnSpc>
            </a:pPr>
            <a:r>
              <a:rPr lang="en-US" sz="1859">
                <a:solidFill>
                  <a:srgbClr val="FFFFFF"/>
                </a:solidFill>
                <a:latin typeface="The Seasons"/>
              </a:rPr>
              <a:t>Month 11</a:t>
            </a:r>
          </a:p>
        </p:txBody>
      </p:sp>
      <p:grpSp>
        <p:nvGrpSpPr>
          <p:cNvPr name="Group 592" id="592"/>
          <p:cNvGrpSpPr/>
          <p:nvPr/>
        </p:nvGrpSpPr>
        <p:grpSpPr>
          <a:xfrm rot="0">
            <a:off x="16213292" y="6422547"/>
            <a:ext cx="1676137" cy="389757"/>
            <a:chOff x="0" y="0"/>
            <a:chExt cx="19540160" cy="4543731"/>
          </a:xfrm>
        </p:grpSpPr>
        <p:sp>
          <p:nvSpPr>
            <p:cNvPr name="Freeform 593" id="593"/>
            <p:cNvSpPr/>
            <p:nvPr/>
          </p:nvSpPr>
          <p:spPr>
            <a:xfrm flipH="false" flipV="false" rot="0">
              <a:off x="0" y="0"/>
              <a:ext cx="19540159" cy="4543731"/>
            </a:xfrm>
            <a:custGeom>
              <a:avLst/>
              <a:gdLst/>
              <a:ahLst/>
              <a:cxnLst/>
              <a:rect r="r" b="b" t="t" l="l"/>
              <a:pathLst>
                <a:path h="4543731" w="19540159">
                  <a:moveTo>
                    <a:pt x="19235359" y="0"/>
                  </a:moveTo>
                  <a:lnTo>
                    <a:pt x="304800" y="0"/>
                  </a:lnTo>
                  <a:cubicBezTo>
                    <a:pt x="135890" y="0"/>
                    <a:pt x="0" y="135890"/>
                    <a:pt x="0" y="304800"/>
                  </a:cubicBezTo>
                  <a:lnTo>
                    <a:pt x="0" y="4238931"/>
                  </a:lnTo>
                  <a:cubicBezTo>
                    <a:pt x="0" y="4407841"/>
                    <a:pt x="135890" y="4543731"/>
                    <a:pt x="304800" y="4543731"/>
                  </a:cubicBezTo>
                  <a:lnTo>
                    <a:pt x="19235359" y="4543731"/>
                  </a:lnTo>
                  <a:cubicBezTo>
                    <a:pt x="19404270" y="4543731"/>
                    <a:pt x="19540159" y="4407841"/>
                    <a:pt x="19540159" y="4238931"/>
                  </a:cubicBezTo>
                  <a:lnTo>
                    <a:pt x="19540159" y="304800"/>
                  </a:lnTo>
                  <a:cubicBezTo>
                    <a:pt x="19540159" y="135890"/>
                    <a:pt x="19404270" y="0"/>
                    <a:pt x="19235359" y="0"/>
                  </a:cubicBezTo>
                  <a:close/>
                </a:path>
              </a:pathLst>
            </a:custGeom>
            <a:solidFill>
              <a:srgbClr val="8F5546"/>
            </a:solidFill>
          </p:spPr>
        </p:sp>
      </p:grpSp>
      <p:sp>
        <p:nvSpPr>
          <p:cNvPr name="TextBox 594" id="594"/>
          <p:cNvSpPr txBox="true"/>
          <p:nvPr/>
        </p:nvSpPr>
        <p:spPr>
          <a:xfrm rot="0">
            <a:off x="16342124" y="6430391"/>
            <a:ext cx="1399671" cy="326444"/>
          </a:xfrm>
          <a:prstGeom prst="rect">
            <a:avLst/>
          </a:prstGeom>
        </p:spPr>
        <p:txBody>
          <a:bodyPr anchor="t" rtlCol="false" tIns="0" lIns="0" bIns="0" rIns="0">
            <a:spAutoFit/>
          </a:bodyPr>
          <a:lstStyle/>
          <a:p>
            <a:pPr algn="ctr">
              <a:lnSpc>
                <a:spcPts val="2602"/>
              </a:lnSpc>
            </a:pPr>
            <a:r>
              <a:rPr lang="en-US" sz="1859">
                <a:solidFill>
                  <a:srgbClr val="FFFFFF"/>
                </a:solidFill>
                <a:latin typeface="The Seasons"/>
              </a:rPr>
              <a:t>Month 12</a:t>
            </a:r>
          </a:p>
        </p:txBody>
      </p:sp>
      <p:sp>
        <p:nvSpPr>
          <p:cNvPr name="TextBox 595" id="595"/>
          <p:cNvSpPr txBox="true"/>
          <p:nvPr/>
        </p:nvSpPr>
        <p:spPr>
          <a:xfrm rot="0">
            <a:off x="2034430" y="434721"/>
            <a:ext cx="14219140"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Activity plan</a:t>
            </a:r>
          </a:p>
        </p:txBody>
      </p:sp>
      <p:grpSp>
        <p:nvGrpSpPr>
          <p:cNvPr name="Group 596" id="596"/>
          <p:cNvGrpSpPr/>
          <p:nvPr/>
        </p:nvGrpSpPr>
        <p:grpSpPr>
          <a:xfrm rot="-5400000">
            <a:off x="15175537" y="-864378"/>
            <a:ext cx="1039136" cy="3608025"/>
            <a:chOff x="0" y="0"/>
            <a:chExt cx="8285313" cy="28767757"/>
          </a:xfrm>
        </p:grpSpPr>
        <p:sp>
          <p:nvSpPr>
            <p:cNvPr name="Freeform 597" id="597"/>
            <p:cNvSpPr/>
            <p:nvPr/>
          </p:nvSpPr>
          <p:spPr>
            <a:xfrm flipH="false" flipV="false" rot="0">
              <a:off x="0" y="0"/>
              <a:ext cx="8285313" cy="28767757"/>
            </a:xfrm>
            <a:custGeom>
              <a:avLst/>
              <a:gdLst/>
              <a:ahLst/>
              <a:cxnLst/>
              <a:rect r="r" b="b" t="t" l="l"/>
              <a:pathLst>
                <a:path h="28767757" w="8285313">
                  <a:moveTo>
                    <a:pt x="7980513" y="0"/>
                  </a:moveTo>
                  <a:lnTo>
                    <a:pt x="304800" y="0"/>
                  </a:lnTo>
                  <a:cubicBezTo>
                    <a:pt x="135890" y="0"/>
                    <a:pt x="0" y="135890"/>
                    <a:pt x="0" y="304800"/>
                  </a:cubicBezTo>
                  <a:lnTo>
                    <a:pt x="0" y="28462957"/>
                  </a:lnTo>
                  <a:cubicBezTo>
                    <a:pt x="0" y="28631868"/>
                    <a:pt x="135890" y="28767757"/>
                    <a:pt x="304800" y="28767757"/>
                  </a:cubicBezTo>
                  <a:lnTo>
                    <a:pt x="7980513" y="28767757"/>
                  </a:lnTo>
                  <a:cubicBezTo>
                    <a:pt x="8149423" y="28767757"/>
                    <a:pt x="8285313" y="28631868"/>
                    <a:pt x="8285313" y="28462957"/>
                  </a:cubicBezTo>
                  <a:lnTo>
                    <a:pt x="8285313" y="304800"/>
                  </a:lnTo>
                  <a:cubicBezTo>
                    <a:pt x="8285313" y="135890"/>
                    <a:pt x="8149423" y="0"/>
                    <a:pt x="7980513" y="0"/>
                  </a:cubicBezTo>
                  <a:close/>
                </a:path>
              </a:pathLst>
            </a:custGeom>
            <a:solidFill>
              <a:srgbClr val="BC7B6A">
                <a:alpha val="19608"/>
              </a:srgbClr>
            </a:solidFill>
          </p:spPr>
        </p:sp>
      </p:grpSp>
      <p:grpSp>
        <p:nvGrpSpPr>
          <p:cNvPr name="Group 598" id="598"/>
          <p:cNvGrpSpPr/>
          <p:nvPr/>
        </p:nvGrpSpPr>
        <p:grpSpPr>
          <a:xfrm rot="5400000">
            <a:off x="14036767" y="774206"/>
            <a:ext cx="199727" cy="315551"/>
            <a:chOff x="0" y="0"/>
            <a:chExt cx="698500" cy="1103568"/>
          </a:xfrm>
        </p:grpSpPr>
        <p:sp>
          <p:nvSpPr>
            <p:cNvPr name="Freeform 599" id="599"/>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F39540"/>
            </a:solidFill>
          </p:spPr>
        </p:sp>
        <p:sp>
          <p:nvSpPr>
            <p:cNvPr name="TextBox 600" id="600"/>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601" id="601"/>
          <p:cNvGrpSpPr/>
          <p:nvPr/>
        </p:nvGrpSpPr>
        <p:grpSpPr>
          <a:xfrm rot="5400000">
            <a:off x="14042876" y="1096182"/>
            <a:ext cx="199727" cy="327768"/>
            <a:chOff x="0" y="0"/>
            <a:chExt cx="698500" cy="1146295"/>
          </a:xfrm>
        </p:grpSpPr>
        <p:sp>
          <p:nvSpPr>
            <p:cNvPr name="Freeform 602" id="602"/>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p:spPr>
        </p:sp>
        <p:sp>
          <p:nvSpPr>
            <p:cNvPr name="TextBox 603" id="603"/>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604" id="604"/>
          <p:cNvSpPr txBox="true"/>
          <p:nvPr/>
        </p:nvSpPr>
        <p:spPr>
          <a:xfrm rot="0">
            <a:off x="14353612" y="1112578"/>
            <a:ext cx="125619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PocketPaw Co.</a:t>
            </a:r>
          </a:p>
        </p:txBody>
      </p:sp>
      <p:sp>
        <p:nvSpPr>
          <p:cNvPr name="TextBox 605" id="605"/>
          <p:cNvSpPr txBox="true"/>
          <p:nvPr/>
        </p:nvSpPr>
        <p:spPr>
          <a:xfrm rot="0">
            <a:off x="14341395" y="784493"/>
            <a:ext cx="106707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Outsourcing</a:t>
            </a:r>
          </a:p>
        </p:txBody>
      </p:sp>
      <p:sp>
        <p:nvSpPr>
          <p:cNvPr name="TextBox 606" id="606"/>
          <p:cNvSpPr txBox="true"/>
          <p:nvPr/>
        </p:nvSpPr>
        <p:spPr>
          <a:xfrm rot="0">
            <a:off x="14016580" y="419508"/>
            <a:ext cx="870572" cy="313700"/>
          </a:xfrm>
          <a:prstGeom prst="rect">
            <a:avLst/>
          </a:prstGeom>
        </p:spPr>
        <p:txBody>
          <a:bodyPr anchor="t" rtlCol="false" tIns="0" lIns="0" bIns="0" rIns="0">
            <a:spAutoFit/>
          </a:bodyPr>
          <a:lstStyle/>
          <a:p>
            <a:pPr>
              <a:lnSpc>
                <a:spcPts val="2575"/>
              </a:lnSpc>
            </a:pPr>
            <a:r>
              <a:rPr lang="en-US" sz="1839" u="sng">
                <a:solidFill>
                  <a:srgbClr val="8F5546"/>
                </a:solidFill>
                <a:latin typeface="Linux Biolinum Bold"/>
              </a:rPr>
              <a:t>Legend</a:t>
            </a:r>
          </a:p>
        </p:txBody>
      </p:sp>
      <p:grpSp>
        <p:nvGrpSpPr>
          <p:cNvPr name="Group 607" id="607"/>
          <p:cNvGrpSpPr/>
          <p:nvPr/>
        </p:nvGrpSpPr>
        <p:grpSpPr>
          <a:xfrm rot="5400000">
            <a:off x="15633811" y="768097"/>
            <a:ext cx="199727" cy="327768"/>
            <a:chOff x="0" y="0"/>
            <a:chExt cx="698500" cy="1146295"/>
          </a:xfrm>
        </p:grpSpPr>
        <p:sp>
          <p:nvSpPr>
            <p:cNvPr name="Freeform 608" id="608"/>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835F47"/>
            </a:solidFill>
          </p:spPr>
        </p:sp>
        <p:sp>
          <p:nvSpPr>
            <p:cNvPr name="TextBox 609" id="609"/>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610" id="610"/>
          <p:cNvSpPr txBox="true"/>
          <p:nvPr/>
        </p:nvSpPr>
        <p:spPr>
          <a:xfrm rot="0">
            <a:off x="15944547" y="784493"/>
            <a:ext cx="1589536"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Product Dev Team</a:t>
            </a:r>
          </a:p>
        </p:txBody>
      </p:sp>
      <p:grpSp>
        <p:nvGrpSpPr>
          <p:cNvPr name="Group 611" id="611"/>
          <p:cNvGrpSpPr/>
          <p:nvPr/>
        </p:nvGrpSpPr>
        <p:grpSpPr>
          <a:xfrm rot="5400000">
            <a:off x="15646432" y="1100937"/>
            <a:ext cx="199727" cy="327768"/>
            <a:chOff x="0" y="0"/>
            <a:chExt cx="698500" cy="1146295"/>
          </a:xfrm>
        </p:grpSpPr>
        <p:sp>
          <p:nvSpPr>
            <p:cNvPr name="Freeform 612" id="612"/>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D1B2A0"/>
            </a:solidFill>
          </p:spPr>
        </p:sp>
        <p:sp>
          <p:nvSpPr>
            <p:cNvPr name="TextBox 613" id="613"/>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614" id="614"/>
          <p:cNvSpPr txBox="true"/>
          <p:nvPr/>
        </p:nvSpPr>
        <p:spPr>
          <a:xfrm rot="0">
            <a:off x="15957169" y="1117333"/>
            <a:ext cx="125619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Web Dev Team</a:t>
            </a:r>
          </a:p>
        </p:txBody>
      </p:sp>
      <p:grpSp>
        <p:nvGrpSpPr>
          <p:cNvPr name="Group 615" id="615"/>
          <p:cNvGrpSpPr/>
          <p:nvPr/>
        </p:nvGrpSpPr>
        <p:grpSpPr>
          <a:xfrm rot="5400000">
            <a:off x="15633811" y="438764"/>
            <a:ext cx="199727" cy="327768"/>
            <a:chOff x="0" y="0"/>
            <a:chExt cx="698500" cy="1146295"/>
          </a:xfrm>
        </p:grpSpPr>
        <p:sp>
          <p:nvSpPr>
            <p:cNvPr name="Freeform 616" id="616"/>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000000">
                <a:alpha val="0"/>
              </a:srgbClr>
            </a:solidFill>
            <a:ln w="28575" cap="sq">
              <a:solidFill>
                <a:srgbClr val="000000"/>
              </a:solidFill>
              <a:prstDash val="sysDot"/>
              <a:miter/>
            </a:ln>
          </p:spPr>
        </p:sp>
        <p:sp>
          <p:nvSpPr>
            <p:cNvPr name="TextBox 617" id="617"/>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618" id="618"/>
          <p:cNvSpPr txBox="true"/>
          <p:nvPr/>
        </p:nvSpPr>
        <p:spPr>
          <a:xfrm rot="0">
            <a:off x="15944547" y="455160"/>
            <a:ext cx="1589536"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Marketing Team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797669" y="3612632"/>
            <a:ext cx="2952552" cy="2482385"/>
            <a:chOff x="0" y="0"/>
            <a:chExt cx="812200" cy="682864"/>
          </a:xfrm>
        </p:grpSpPr>
        <p:sp>
          <p:nvSpPr>
            <p:cNvPr name="Freeform 3" id="3"/>
            <p:cNvSpPr/>
            <p:nvPr/>
          </p:nvSpPr>
          <p:spPr>
            <a:xfrm flipH="false" flipV="false" rot="0">
              <a:off x="0" y="0"/>
              <a:ext cx="812200" cy="682864"/>
            </a:xfrm>
            <a:custGeom>
              <a:avLst/>
              <a:gdLst/>
              <a:ahLst/>
              <a:cxnLst/>
              <a:rect r="r" b="b" t="t" l="l"/>
              <a:pathLst>
                <a:path h="682864" w="812200">
                  <a:moveTo>
                    <a:pt x="0" y="0"/>
                  </a:moveTo>
                  <a:lnTo>
                    <a:pt x="609000" y="0"/>
                  </a:lnTo>
                  <a:lnTo>
                    <a:pt x="812200" y="341432"/>
                  </a:lnTo>
                  <a:lnTo>
                    <a:pt x="609000" y="682864"/>
                  </a:lnTo>
                  <a:lnTo>
                    <a:pt x="0" y="682864"/>
                  </a:lnTo>
                  <a:lnTo>
                    <a:pt x="203200" y="341432"/>
                  </a:lnTo>
                  <a:lnTo>
                    <a:pt x="0" y="0"/>
                  </a:lnTo>
                  <a:close/>
                </a:path>
              </a:pathLst>
            </a:custGeom>
            <a:solidFill>
              <a:srgbClr val="FFEBCD"/>
            </a:solidFill>
            <a:ln w="38100" cap="sq">
              <a:solidFill>
                <a:srgbClr val="BC7B6A"/>
              </a:solidFill>
              <a:prstDash val="solid"/>
              <a:miter/>
            </a:ln>
          </p:spPr>
        </p:sp>
        <p:sp>
          <p:nvSpPr>
            <p:cNvPr name="TextBox 4" id="4"/>
            <p:cNvSpPr txBox="true"/>
            <p:nvPr/>
          </p:nvSpPr>
          <p:spPr>
            <a:xfrm>
              <a:off x="177800" y="-47625"/>
              <a:ext cx="558200" cy="730489"/>
            </a:xfrm>
            <a:prstGeom prst="rect">
              <a:avLst/>
            </a:prstGeom>
          </p:spPr>
          <p:txBody>
            <a:bodyPr anchor="ctr" rtlCol="false" tIns="50800" lIns="50800" bIns="50800" rIns="50800"/>
            <a:lstStyle/>
            <a:p>
              <a:pPr algn="ctr">
                <a:lnSpc>
                  <a:spcPts val="3359"/>
                </a:lnSpc>
              </a:pPr>
              <a:r>
                <a:rPr lang="en-US" sz="2399">
                  <a:solidFill>
                    <a:srgbClr val="BC7B6A"/>
                  </a:solidFill>
                  <a:latin typeface="Fredoka One"/>
                </a:rPr>
                <a:t>Market research</a:t>
              </a:r>
            </a:p>
          </p:txBody>
        </p:sp>
      </p:grpSp>
      <p:grpSp>
        <p:nvGrpSpPr>
          <p:cNvPr name="Group 5" id="5"/>
          <p:cNvGrpSpPr/>
          <p:nvPr/>
        </p:nvGrpSpPr>
        <p:grpSpPr>
          <a:xfrm rot="0">
            <a:off x="7948382" y="3615030"/>
            <a:ext cx="2954734" cy="2482385"/>
            <a:chOff x="0" y="0"/>
            <a:chExt cx="812800" cy="682864"/>
          </a:xfrm>
        </p:grpSpPr>
        <p:sp>
          <p:nvSpPr>
            <p:cNvPr name="Freeform 6" id="6"/>
            <p:cNvSpPr/>
            <p:nvPr/>
          </p:nvSpPr>
          <p:spPr>
            <a:xfrm flipH="false" flipV="false" rot="0">
              <a:off x="0" y="0"/>
              <a:ext cx="812800" cy="682864"/>
            </a:xfrm>
            <a:custGeom>
              <a:avLst/>
              <a:gdLst/>
              <a:ahLst/>
              <a:cxnLst/>
              <a:rect r="r" b="b" t="t" l="l"/>
              <a:pathLst>
                <a:path h="682864" w="812800">
                  <a:moveTo>
                    <a:pt x="0" y="0"/>
                  </a:moveTo>
                  <a:lnTo>
                    <a:pt x="609600" y="0"/>
                  </a:lnTo>
                  <a:lnTo>
                    <a:pt x="812800" y="341432"/>
                  </a:lnTo>
                  <a:lnTo>
                    <a:pt x="609600" y="682864"/>
                  </a:lnTo>
                  <a:lnTo>
                    <a:pt x="0" y="682864"/>
                  </a:lnTo>
                  <a:lnTo>
                    <a:pt x="203200" y="341432"/>
                  </a:lnTo>
                  <a:lnTo>
                    <a:pt x="0" y="0"/>
                  </a:lnTo>
                  <a:close/>
                </a:path>
              </a:pathLst>
            </a:custGeom>
            <a:solidFill>
              <a:srgbClr val="FFEBCD"/>
            </a:solidFill>
            <a:ln w="171450" cap="sq">
              <a:solidFill>
                <a:srgbClr val="BC7B6A"/>
              </a:solidFill>
              <a:prstDash val="solid"/>
              <a:miter/>
            </a:ln>
          </p:spPr>
        </p:sp>
        <p:sp>
          <p:nvSpPr>
            <p:cNvPr name="TextBox 7" id="7"/>
            <p:cNvSpPr txBox="true"/>
            <p:nvPr/>
          </p:nvSpPr>
          <p:spPr>
            <a:xfrm>
              <a:off x="177800" y="-57150"/>
              <a:ext cx="558800" cy="740014"/>
            </a:xfrm>
            <a:prstGeom prst="rect">
              <a:avLst/>
            </a:prstGeom>
          </p:spPr>
          <p:txBody>
            <a:bodyPr anchor="ctr" rtlCol="false" tIns="50800" lIns="50800" bIns="50800" rIns="50800"/>
            <a:lstStyle/>
            <a:p>
              <a:pPr algn="ctr">
                <a:lnSpc>
                  <a:spcPts val="3432"/>
                </a:lnSpc>
              </a:pPr>
              <a:r>
                <a:rPr lang="en-US" sz="2400">
                  <a:solidFill>
                    <a:srgbClr val="BC7B6A"/>
                  </a:solidFill>
                  <a:latin typeface="Fredoka One Bold"/>
                </a:rPr>
                <a:t> Marketing and Sales</a:t>
              </a:r>
            </a:p>
          </p:txBody>
        </p:sp>
      </p:grpSp>
      <p:grpSp>
        <p:nvGrpSpPr>
          <p:cNvPr name="Group 8" id="8"/>
          <p:cNvGrpSpPr/>
          <p:nvPr/>
        </p:nvGrpSpPr>
        <p:grpSpPr>
          <a:xfrm rot="0">
            <a:off x="15064190" y="3615030"/>
            <a:ext cx="2954734" cy="2482385"/>
            <a:chOff x="0" y="0"/>
            <a:chExt cx="812800" cy="682864"/>
          </a:xfrm>
        </p:grpSpPr>
        <p:sp>
          <p:nvSpPr>
            <p:cNvPr name="Freeform 9" id="9"/>
            <p:cNvSpPr/>
            <p:nvPr/>
          </p:nvSpPr>
          <p:spPr>
            <a:xfrm flipH="false" flipV="false" rot="0">
              <a:off x="0" y="0"/>
              <a:ext cx="812800" cy="682864"/>
            </a:xfrm>
            <a:custGeom>
              <a:avLst/>
              <a:gdLst/>
              <a:ahLst/>
              <a:cxnLst/>
              <a:rect r="r" b="b" t="t" l="l"/>
              <a:pathLst>
                <a:path h="682864" w="812800">
                  <a:moveTo>
                    <a:pt x="0" y="0"/>
                  </a:moveTo>
                  <a:lnTo>
                    <a:pt x="609600" y="0"/>
                  </a:lnTo>
                  <a:lnTo>
                    <a:pt x="812800" y="341432"/>
                  </a:lnTo>
                  <a:lnTo>
                    <a:pt x="609600" y="682864"/>
                  </a:lnTo>
                  <a:lnTo>
                    <a:pt x="0" y="682864"/>
                  </a:lnTo>
                  <a:lnTo>
                    <a:pt x="203200" y="341432"/>
                  </a:lnTo>
                  <a:lnTo>
                    <a:pt x="0" y="0"/>
                  </a:lnTo>
                  <a:close/>
                </a:path>
              </a:pathLst>
            </a:custGeom>
            <a:solidFill>
              <a:srgbClr val="FFEBCD"/>
            </a:solidFill>
            <a:ln w="38100" cap="sq">
              <a:solidFill>
                <a:srgbClr val="BC7B6A"/>
              </a:solidFill>
              <a:prstDash val="solid"/>
              <a:miter/>
            </a:ln>
          </p:spPr>
        </p:sp>
        <p:sp>
          <p:nvSpPr>
            <p:cNvPr name="TextBox 10" id="10"/>
            <p:cNvSpPr txBox="true"/>
            <p:nvPr/>
          </p:nvSpPr>
          <p:spPr>
            <a:xfrm>
              <a:off x="177800" y="-47625"/>
              <a:ext cx="558800" cy="730489"/>
            </a:xfrm>
            <a:prstGeom prst="rect">
              <a:avLst/>
            </a:prstGeom>
          </p:spPr>
          <p:txBody>
            <a:bodyPr anchor="ctr" rtlCol="false" tIns="50800" lIns="50800" bIns="50800" rIns="50800"/>
            <a:lstStyle/>
            <a:p>
              <a:pPr algn="ctr">
                <a:lnSpc>
                  <a:spcPts val="3359"/>
                </a:lnSpc>
              </a:pPr>
              <a:r>
                <a:rPr lang="en-US" sz="2400">
                  <a:solidFill>
                    <a:srgbClr val="BC7B6A"/>
                  </a:solidFill>
                  <a:latin typeface="Fredoka One Bold"/>
                </a:rPr>
                <a:t>Customer Feedback and Analysis</a:t>
              </a:r>
            </a:p>
          </p:txBody>
        </p:sp>
      </p:grpSp>
      <p:grpSp>
        <p:nvGrpSpPr>
          <p:cNvPr name="Group 11" id="11"/>
          <p:cNvGrpSpPr/>
          <p:nvPr/>
        </p:nvGrpSpPr>
        <p:grpSpPr>
          <a:xfrm rot="0">
            <a:off x="10290180" y="3615030"/>
            <a:ext cx="2888473" cy="1132285"/>
            <a:chOff x="0" y="0"/>
            <a:chExt cx="870998" cy="341432"/>
          </a:xfrm>
        </p:grpSpPr>
        <p:sp>
          <p:nvSpPr>
            <p:cNvPr name="Freeform 12" id="12"/>
            <p:cNvSpPr/>
            <p:nvPr/>
          </p:nvSpPr>
          <p:spPr>
            <a:xfrm flipH="false" flipV="false" rot="0">
              <a:off x="0" y="0"/>
              <a:ext cx="870998" cy="341432"/>
            </a:xfrm>
            <a:custGeom>
              <a:avLst/>
              <a:gdLst/>
              <a:ahLst/>
              <a:cxnLst/>
              <a:rect r="r" b="b" t="t" l="l"/>
              <a:pathLst>
                <a:path h="341432" w="870998">
                  <a:moveTo>
                    <a:pt x="667798" y="0"/>
                  </a:moveTo>
                  <a:lnTo>
                    <a:pt x="0" y="0"/>
                  </a:lnTo>
                  <a:lnTo>
                    <a:pt x="203200" y="341432"/>
                  </a:lnTo>
                  <a:lnTo>
                    <a:pt x="870998" y="341432"/>
                  </a:lnTo>
                  <a:lnTo>
                    <a:pt x="667798" y="0"/>
                  </a:lnTo>
                  <a:close/>
                </a:path>
              </a:pathLst>
            </a:custGeom>
            <a:solidFill>
              <a:srgbClr val="F39540"/>
            </a:solidFill>
            <a:ln w="38100" cap="sq">
              <a:solidFill>
                <a:srgbClr val="BC7B6A"/>
              </a:solidFill>
              <a:prstDash val="solid"/>
              <a:miter/>
            </a:ln>
          </p:spPr>
        </p:sp>
        <p:sp>
          <p:nvSpPr>
            <p:cNvPr name="TextBox 13" id="13"/>
            <p:cNvSpPr txBox="true"/>
            <p:nvPr/>
          </p:nvSpPr>
          <p:spPr>
            <a:xfrm>
              <a:off x="101600" y="-47625"/>
              <a:ext cx="667798" cy="389057"/>
            </a:xfrm>
            <a:prstGeom prst="rect">
              <a:avLst/>
            </a:prstGeom>
          </p:spPr>
          <p:txBody>
            <a:bodyPr anchor="t" rtlCol="false" tIns="152400" lIns="152400" bIns="152400" rIns="152400"/>
            <a:lstStyle/>
            <a:p>
              <a:pPr algn="ctr">
                <a:lnSpc>
                  <a:spcPts val="2939"/>
                </a:lnSpc>
              </a:pPr>
              <a:r>
                <a:rPr lang="en-US" sz="2099">
                  <a:solidFill>
                    <a:srgbClr val="BC7B6A"/>
                  </a:solidFill>
                  <a:latin typeface="Fredoka One Bold"/>
                </a:rPr>
                <a:t>Delivery</a:t>
              </a:r>
            </a:p>
          </p:txBody>
        </p:sp>
      </p:grpSp>
      <p:grpSp>
        <p:nvGrpSpPr>
          <p:cNvPr name="Group 14" id="14"/>
          <p:cNvGrpSpPr/>
          <p:nvPr/>
        </p:nvGrpSpPr>
        <p:grpSpPr>
          <a:xfrm rot="0">
            <a:off x="10290180" y="4968787"/>
            <a:ext cx="2875537" cy="1128628"/>
            <a:chOff x="0" y="0"/>
            <a:chExt cx="869907" cy="341432"/>
          </a:xfrm>
        </p:grpSpPr>
        <p:sp>
          <p:nvSpPr>
            <p:cNvPr name="Freeform 15" id="15"/>
            <p:cNvSpPr/>
            <p:nvPr/>
          </p:nvSpPr>
          <p:spPr>
            <a:xfrm flipH="false" flipV="false" rot="0">
              <a:off x="0" y="0"/>
              <a:ext cx="869907" cy="341432"/>
            </a:xfrm>
            <a:custGeom>
              <a:avLst/>
              <a:gdLst/>
              <a:ahLst/>
              <a:cxnLst/>
              <a:rect r="r" b="b" t="t" l="l"/>
              <a:pathLst>
                <a:path h="341432" w="869907">
                  <a:moveTo>
                    <a:pt x="203200" y="0"/>
                  </a:moveTo>
                  <a:lnTo>
                    <a:pt x="869907" y="0"/>
                  </a:lnTo>
                  <a:lnTo>
                    <a:pt x="666707" y="341432"/>
                  </a:lnTo>
                  <a:lnTo>
                    <a:pt x="0" y="341432"/>
                  </a:lnTo>
                  <a:lnTo>
                    <a:pt x="203200" y="0"/>
                  </a:lnTo>
                  <a:close/>
                </a:path>
              </a:pathLst>
            </a:custGeom>
            <a:solidFill>
              <a:srgbClr val="FFEBCD"/>
            </a:solidFill>
            <a:ln w="38100" cap="sq">
              <a:solidFill>
                <a:srgbClr val="BC7B6A"/>
              </a:solidFill>
              <a:prstDash val="solid"/>
              <a:miter/>
            </a:ln>
          </p:spPr>
        </p:sp>
        <p:sp>
          <p:nvSpPr>
            <p:cNvPr name="TextBox 16" id="16"/>
            <p:cNvSpPr txBox="true"/>
            <p:nvPr/>
          </p:nvSpPr>
          <p:spPr>
            <a:xfrm>
              <a:off x="101600" y="-47625"/>
              <a:ext cx="666707" cy="389057"/>
            </a:xfrm>
            <a:prstGeom prst="rect">
              <a:avLst/>
            </a:prstGeom>
          </p:spPr>
          <p:txBody>
            <a:bodyPr anchor="ctr" rtlCol="false" tIns="50800" lIns="50800" bIns="50800" rIns="50800"/>
            <a:lstStyle/>
            <a:p>
              <a:pPr algn="ctr">
                <a:lnSpc>
                  <a:spcPts val="2939"/>
                </a:lnSpc>
              </a:pPr>
              <a:r>
                <a:rPr lang="en-US" sz="2099">
                  <a:solidFill>
                    <a:srgbClr val="BC7B6A"/>
                  </a:solidFill>
                  <a:latin typeface="Fredoka One Bold"/>
                </a:rPr>
                <a:t>App Download</a:t>
              </a:r>
            </a:p>
          </p:txBody>
        </p:sp>
      </p:grpSp>
      <p:grpSp>
        <p:nvGrpSpPr>
          <p:cNvPr name="Group 17" id="17"/>
          <p:cNvGrpSpPr/>
          <p:nvPr/>
        </p:nvGrpSpPr>
        <p:grpSpPr>
          <a:xfrm rot="0">
            <a:off x="3199123" y="3615030"/>
            <a:ext cx="5271782" cy="1132285"/>
            <a:chOff x="0" y="0"/>
            <a:chExt cx="1589667" cy="341432"/>
          </a:xfrm>
        </p:grpSpPr>
        <p:sp>
          <p:nvSpPr>
            <p:cNvPr name="Freeform 18" id="18"/>
            <p:cNvSpPr/>
            <p:nvPr/>
          </p:nvSpPr>
          <p:spPr>
            <a:xfrm flipH="false" flipV="false" rot="0">
              <a:off x="0" y="0"/>
              <a:ext cx="1589667" cy="341432"/>
            </a:xfrm>
            <a:custGeom>
              <a:avLst/>
              <a:gdLst/>
              <a:ahLst/>
              <a:cxnLst/>
              <a:rect r="r" b="b" t="t" l="l"/>
              <a:pathLst>
                <a:path h="341432" w="1589667">
                  <a:moveTo>
                    <a:pt x="1386467" y="0"/>
                  </a:moveTo>
                  <a:lnTo>
                    <a:pt x="0" y="0"/>
                  </a:lnTo>
                  <a:lnTo>
                    <a:pt x="203200" y="341432"/>
                  </a:lnTo>
                  <a:lnTo>
                    <a:pt x="1589667" y="341432"/>
                  </a:lnTo>
                  <a:lnTo>
                    <a:pt x="1386467" y="0"/>
                  </a:lnTo>
                  <a:close/>
                </a:path>
              </a:pathLst>
            </a:custGeom>
            <a:solidFill>
              <a:srgbClr val="F39540"/>
            </a:solidFill>
            <a:ln w="38100" cap="sq">
              <a:solidFill>
                <a:srgbClr val="BC7B6A"/>
              </a:solidFill>
              <a:prstDash val="solid"/>
              <a:miter/>
            </a:ln>
          </p:spPr>
        </p:sp>
        <p:sp>
          <p:nvSpPr>
            <p:cNvPr name="TextBox 19" id="19"/>
            <p:cNvSpPr txBox="true"/>
            <p:nvPr/>
          </p:nvSpPr>
          <p:spPr>
            <a:xfrm>
              <a:off x="101600" y="-57150"/>
              <a:ext cx="1386467" cy="398582"/>
            </a:xfrm>
            <a:prstGeom prst="rect">
              <a:avLst/>
            </a:prstGeom>
          </p:spPr>
          <p:txBody>
            <a:bodyPr anchor="t" rtlCol="false" tIns="152400" lIns="152400" bIns="152400" rIns="152400"/>
            <a:lstStyle/>
            <a:p>
              <a:pPr algn="ctr">
                <a:lnSpc>
                  <a:spcPts val="3002"/>
                </a:lnSpc>
              </a:pPr>
              <a:r>
                <a:rPr lang="en-US" sz="2099">
                  <a:solidFill>
                    <a:srgbClr val="BC7B6A"/>
                  </a:solidFill>
                  <a:latin typeface="Fredoka One"/>
                </a:rPr>
                <a:t>Purchase device orders</a:t>
              </a:r>
            </a:p>
          </p:txBody>
        </p:sp>
      </p:grpSp>
      <p:grpSp>
        <p:nvGrpSpPr>
          <p:cNvPr name="Group 20" id="20"/>
          <p:cNvGrpSpPr/>
          <p:nvPr/>
        </p:nvGrpSpPr>
        <p:grpSpPr>
          <a:xfrm rot="0">
            <a:off x="3199123" y="4963991"/>
            <a:ext cx="2875537" cy="1123832"/>
            <a:chOff x="0" y="0"/>
            <a:chExt cx="869907" cy="339981"/>
          </a:xfrm>
        </p:grpSpPr>
        <p:sp>
          <p:nvSpPr>
            <p:cNvPr name="Freeform 21" id="21"/>
            <p:cNvSpPr/>
            <p:nvPr/>
          </p:nvSpPr>
          <p:spPr>
            <a:xfrm flipH="false" flipV="false" rot="0">
              <a:off x="0" y="0"/>
              <a:ext cx="869907" cy="339981"/>
            </a:xfrm>
            <a:custGeom>
              <a:avLst/>
              <a:gdLst/>
              <a:ahLst/>
              <a:cxnLst/>
              <a:rect r="r" b="b" t="t" l="l"/>
              <a:pathLst>
                <a:path h="339981" w="869907">
                  <a:moveTo>
                    <a:pt x="203200" y="0"/>
                  </a:moveTo>
                  <a:lnTo>
                    <a:pt x="869907" y="0"/>
                  </a:lnTo>
                  <a:lnTo>
                    <a:pt x="666707" y="339981"/>
                  </a:lnTo>
                  <a:lnTo>
                    <a:pt x="0" y="339981"/>
                  </a:lnTo>
                  <a:lnTo>
                    <a:pt x="203200" y="0"/>
                  </a:lnTo>
                  <a:close/>
                </a:path>
              </a:pathLst>
            </a:custGeom>
            <a:solidFill>
              <a:srgbClr val="FFEBCD"/>
            </a:solidFill>
            <a:ln w="171450" cap="sq">
              <a:solidFill>
                <a:srgbClr val="BC7B6A"/>
              </a:solidFill>
              <a:prstDash val="solid"/>
              <a:miter/>
            </a:ln>
          </p:spPr>
        </p:sp>
        <p:sp>
          <p:nvSpPr>
            <p:cNvPr name="TextBox 22" id="22"/>
            <p:cNvSpPr txBox="true"/>
            <p:nvPr/>
          </p:nvSpPr>
          <p:spPr>
            <a:xfrm>
              <a:off x="101600" y="-38100"/>
              <a:ext cx="666707" cy="378081"/>
            </a:xfrm>
            <a:prstGeom prst="rect">
              <a:avLst/>
            </a:prstGeom>
          </p:spPr>
          <p:txBody>
            <a:bodyPr anchor="ctr" rtlCol="false" tIns="50800" lIns="50800" bIns="50800" rIns="50800"/>
            <a:lstStyle/>
            <a:p>
              <a:pPr algn="ctr">
                <a:lnSpc>
                  <a:spcPts val="2520"/>
                </a:lnSpc>
              </a:pPr>
              <a:r>
                <a:rPr lang="en-US" sz="1800">
                  <a:solidFill>
                    <a:srgbClr val="BC7B6A"/>
                  </a:solidFill>
                  <a:latin typeface="Fredoka One Bold"/>
                </a:rPr>
                <a:t> Update Virtual Services</a:t>
              </a:r>
            </a:p>
          </p:txBody>
        </p:sp>
      </p:grpSp>
      <p:grpSp>
        <p:nvGrpSpPr>
          <p:cNvPr name="Group 23" id="23"/>
          <p:cNvGrpSpPr/>
          <p:nvPr/>
        </p:nvGrpSpPr>
        <p:grpSpPr>
          <a:xfrm rot="0">
            <a:off x="12650101" y="3610234"/>
            <a:ext cx="2954734" cy="2482385"/>
            <a:chOff x="0" y="0"/>
            <a:chExt cx="812800" cy="682864"/>
          </a:xfrm>
        </p:grpSpPr>
        <p:sp>
          <p:nvSpPr>
            <p:cNvPr name="Freeform 24" id="24"/>
            <p:cNvSpPr/>
            <p:nvPr/>
          </p:nvSpPr>
          <p:spPr>
            <a:xfrm flipH="false" flipV="false" rot="0">
              <a:off x="0" y="0"/>
              <a:ext cx="812800" cy="682864"/>
            </a:xfrm>
            <a:custGeom>
              <a:avLst/>
              <a:gdLst/>
              <a:ahLst/>
              <a:cxnLst/>
              <a:rect r="r" b="b" t="t" l="l"/>
              <a:pathLst>
                <a:path h="682864" w="812800">
                  <a:moveTo>
                    <a:pt x="0" y="0"/>
                  </a:moveTo>
                  <a:lnTo>
                    <a:pt x="609600" y="0"/>
                  </a:lnTo>
                  <a:lnTo>
                    <a:pt x="812800" y="341432"/>
                  </a:lnTo>
                  <a:lnTo>
                    <a:pt x="609600" y="682864"/>
                  </a:lnTo>
                  <a:lnTo>
                    <a:pt x="0" y="682864"/>
                  </a:lnTo>
                  <a:lnTo>
                    <a:pt x="203200" y="341432"/>
                  </a:lnTo>
                  <a:lnTo>
                    <a:pt x="0" y="0"/>
                  </a:lnTo>
                  <a:close/>
                </a:path>
              </a:pathLst>
            </a:custGeom>
            <a:solidFill>
              <a:srgbClr val="F39540"/>
            </a:solidFill>
            <a:ln w="38100" cap="sq">
              <a:solidFill>
                <a:srgbClr val="BC7B6A"/>
              </a:solidFill>
              <a:prstDash val="solid"/>
              <a:miter/>
            </a:ln>
          </p:spPr>
        </p:sp>
        <p:sp>
          <p:nvSpPr>
            <p:cNvPr name="TextBox 25" id="25"/>
            <p:cNvSpPr txBox="true"/>
            <p:nvPr/>
          </p:nvSpPr>
          <p:spPr>
            <a:xfrm>
              <a:off x="177800" y="-47625"/>
              <a:ext cx="558800" cy="730489"/>
            </a:xfrm>
            <a:prstGeom prst="rect">
              <a:avLst/>
            </a:prstGeom>
          </p:spPr>
          <p:txBody>
            <a:bodyPr anchor="t" rtlCol="false" tIns="228600" lIns="228600" bIns="228600" rIns="228600"/>
            <a:lstStyle/>
            <a:p>
              <a:pPr algn="ctr">
                <a:lnSpc>
                  <a:spcPts val="3359"/>
                </a:lnSpc>
              </a:pPr>
              <a:r>
                <a:rPr lang="en-US" sz="2400">
                  <a:solidFill>
                    <a:srgbClr val="BC7B6A"/>
                  </a:solidFill>
                  <a:latin typeface="Fredoka One"/>
                </a:rPr>
                <a:t>After Sales Support</a:t>
              </a:r>
            </a:p>
          </p:txBody>
        </p:sp>
      </p:grpSp>
      <p:grpSp>
        <p:nvGrpSpPr>
          <p:cNvPr name="Group 26" id="26"/>
          <p:cNvGrpSpPr/>
          <p:nvPr/>
        </p:nvGrpSpPr>
        <p:grpSpPr>
          <a:xfrm rot="0">
            <a:off x="5595368" y="4963991"/>
            <a:ext cx="2875537" cy="1128628"/>
            <a:chOff x="0" y="0"/>
            <a:chExt cx="869907" cy="341432"/>
          </a:xfrm>
        </p:grpSpPr>
        <p:sp>
          <p:nvSpPr>
            <p:cNvPr name="Freeform 27" id="27"/>
            <p:cNvSpPr/>
            <p:nvPr/>
          </p:nvSpPr>
          <p:spPr>
            <a:xfrm flipH="false" flipV="false" rot="0">
              <a:off x="0" y="0"/>
              <a:ext cx="869907" cy="341432"/>
            </a:xfrm>
            <a:custGeom>
              <a:avLst/>
              <a:gdLst/>
              <a:ahLst/>
              <a:cxnLst/>
              <a:rect r="r" b="b" t="t" l="l"/>
              <a:pathLst>
                <a:path h="341432" w="869907">
                  <a:moveTo>
                    <a:pt x="203200" y="0"/>
                  </a:moveTo>
                  <a:lnTo>
                    <a:pt x="869907" y="0"/>
                  </a:lnTo>
                  <a:lnTo>
                    <a:pt x="666707" y="341432"/>
                  </a:lnTo>
                  <a:lnTo>
                    <a:pt x="0" y="341432"/>
                  </a:lnTo>
                  <a:lnTo>
                    <a:pt x="203200" y="0"/>
                  </a:lnTo>
                  <a:close/>
                </a:path>
              </a:pathLst>
            </a:custGeom>
            <a:solidFill>
              <a:srgbClr val="F39540"/>
            </a:solidFill>
            <a:ln w="38100" cap="sq">
              <a:solidFill>
                <a:srgbClr val="BC7B6A"/>
              </a:solidFill>
              <a:prstDash val="solid"/>
              <a:miter/>
            </a:ln>
          </p:spPr>
        </p:sp>
        <p:sp>
          <p:nvSpPr>
            <p:cNvPr name="TextBox 28" id="28"/>
            <p:cNvSpPr txBox="true"/>
            <p:nvPr/>
          </p:nvSpPr>
          <p:spPr>
            <a:xfrm>
              <a:off x="101600" y="-47625"/>
              <a:ext cx="666707" cy="389057"/>
            </a:xfrm>
            <a:prstGeom prst="rect">
              <a:avLst/>
            </a:prstGeom>
          </p:spPr>
          <p:txBody>
            <a:bodyPr anchor="ctr" rtlCol="false" tIns="50800" lIns="50800" bIns="50800" rIns="50800"/>
            <a:lstStyle/>
            <a:p>
              <a:pPr algn="ctr">
                <a:lnSpc>
                  <a:spcPts val="2939"/>
                </a:lnSpc>
              </a:pPr>
              <a:r>
                <a:rPr lang="en-US" sz="2099">
                  <a:solidFill>
                    <a:srgbClr val="BC7B6A"/>
                  </a:solidFill>
                  <a:latin typeface="Fredoka One Bold"/>
                </a:rPr>
                <a:t>  Registration on servers</a:t>
              </a:r>
            </a:p>
          </p:txBody>
        </p:sp>
      </p:grpSp>
      <p:grpSp>
        <p:nvGrpSpPr>
          <p:cNvPr name="Group 29" id="29"/>
          <p:cNvGrpSpPr/>
          <p:nvPr/>
        </p:nvGrpSpPr>
        <p:grpSpPr>
          <a:xfrm rot="0">
            <a:off x="84395" y="6172581"/>
            <a:ext cx="2875537" cy="1128628"/>
            <a:chOff x="0" y="0"/>
            <a:chExt cx="869907" cy="341432"/>
          </a:xfrm>
        </p:grpSpPr>
        <p:sp>
          <p:nvSpPr>
            <p:cNvPr name="Freeform 30" id="30"/>
            <p:cNvSpPr/>
            <p:nvPr/>
          </p:nvSpPr>
          <p:spPr>
            <a:xfrm flipH="false" flipV="false" rot="0">
              <a:off x="0" y="0"/>
              <a:ext cx="869907" cy="341432"/>
            </a:xfrm>
            <a:custGeom>
              <a:avLst/>
              <a:gdLst/>
              <a:ahLst/>
              <a:cxnLst/>
              <a:rect r="r" b="b" t="t" l="l"/>
              <a:pathLst>
                <a:path h="341432" w="869907">
                  <a:moveTo>
                    <a:pt x="203200" y="0"/>
                  </a:moveTo>
                  <a:lnTo>
                    <a:pt x="869907" y="0"/>
                  </a:lnTo>
                  <a:lnTo>
                    <a:pt x="666707" y="341432"/>
                  </a:lnTo>
                  <a:lnTo>
                    <a:pt x="0" y="341432"/>
                  </a:lnTo>
                  <a:lnTo>
                    <a:pt x="203200" y="0"/>
                  </a:lnTo>
                  <a:close/>
                </a:path>
              </a:pathLst>
            </a:custGeom>
            <a:solidFill>
              <a:srgbClr val="F39540"/>
            </a:solidFill>
            <a:ln w="38100" cap="sq">
              <a:solidFill>
                <a:srgbClr val="BC7B6A"/>
              </a:solidFill>
              <a:prstDash val="solid"/>
              <a:miter/>
            </a:ln>
          </p:spPr>
        </p:sp>
        <p:sp>
          <p:nvSpPr>
            <p:cNvPr name="TextBox 31" id="31"/>
            <p:cNvSpPr txBox="true"/>
            <p:nvPr/>
          </p:nvSpPr>
          <p:spPr>
            <a:xfrm>
              <a:off x="101600" y="-47625"/>
              <a:ext cx="666707" cy="389057"/>
            </a:xfrm>
            <a:prstGeom prst="rect">
              <a:avLst/>
            </a:prstGeom>
          </p:spPr>
          <p:txBody>
            <a:bodyPr anchor="t" rtlCol="false" tIns="152400" lIns="152400" bIns="152400" rIns="152400"/>
            <a:lstStyle/>
            <a:p>
              <a:pPr algn="ctr">
                <a:lnSpc>
                  <a:spcPts val="2939"/>
                </a:lnSpc>
              </a:pPr>
              <a:r>
                <a:rPr lang="en-US" sz="2099">
                  <a:solidFill>
                    <a:srgbClr val="BC7B6A"/>
                  </a:solidFill>
                  <a:latin typeface="Fredoka One Bold"/>
                </a:rPr>
                <a:t>Market Study</a:t>
              </a:r>
            </a:p>
          </p:txBody>
        </p:sp>
      </p:grpSp>
      <p:grpSp>
        <p:nvGrpSpPr>
          <p:cNvPr name="Group 32" id="32"/>
          <p:cNvGrpSpPr/>
          <p:nvPr/>
        </p:nvGrpSpPr>
        <p:grpSpPr>
          <a:xfrm rot="0">
            <a:off x="2484061" y="6172581"/>
            <a:ext cx="5294241" cy="1128628"/>
            <a:chOff x="0" y="0"/>
            <a:chExt cx="1601612" cy="341432"/>
          </a:xfrm>
        </p:grpSpPr>
        <p:sp>
          <p:nvSpPr>
            <p:cNvPr name="Freeform 33" id="33"/>
            <p:cNvSpPr/>
            <p:nvPr/>
          </p:nvSpPr>
          <p:spPr>
            <a:xfrm flipH="false" flipV="false" rot="0">
              <a:off x="0" y="0"/>
              <a:ext cx="1601612" cy="341432"/>
            </a:xfrm>
            <a:custGeom>
              <a:avLst/>
              <a:gdLst/>
              <a:ahLst/>
              <a:cxnLst/>
              <a:rect r="r" b="b" t="t" l="l"/>
              <a:pathLst>
                <a:path h="341432" w="1601612">
                  <a:moveTo>
                    <a:pt x="203200" y="0"/>
                  </a:moveTo>
                  <a:lnTo>
                    <a:pt x="1601612" y="0"/>
                  </a:lnTo>
                  <a:lnTo>
                    <a:pt x="1398412" y="341432"/>
                  </a:lnTo>
                  <a:lnTo>
                    <a:pt x="0" y="341432"/>
                  </a:lnTo>
                  <a:lnTo>
                    <a:pt x="203200" y="0"/>
                  </a:lnTo>
                  <a:close/>
                </a:path>
              </a:pathLst>
            </a:custGeom>
            <a:solidFill>
              <a:srgbClr val="F39540"/>
            </a:solidFill>
            <a:ln w="38100" cap="sq">
              <a:solidFill>
                <a:srgbClr val="BC7B6A"/>
              </a:solidFill>
              <a:prstDash val="solid"/>
              <a:miter/>
            </a:ln>
          </p:spPr>
        </p:sp>
        <p:sp>
          <p:nvSpPr>
            <p:cNvPr name="TextBox 34" id="34"/>
            <p:cNvSpPr txBox="true"/>
            <p:nvPr/>
          </p:nvSpPr>
          <p:spPr>
            <a:xfrm>
              <a:off x="101600" y="-47625"/>
              <a:ext cx="1398412" cy="389057"/>
            </a:xfrm>
            <a:prstGeom prst="rect">
              <a:avLst/>
            </a:prstGeom>
          </p:spPr>
          <p:txBody>
            <a:bodyPr anchor="t" rtlCol="false" tIns="152400" lIns="152400" bIns="152400" rIns="152400"/>
            <a:lstStyle/>
            <a:p>
              <a:pPr algn="ctr">
                <a:lnSpc>
                  <a:spcPts val="2939"/>
                </a:lnSpc>
              </a:pPr>
              <a:r>
                <a:rPr lang="en-US" sz="2099">
                  <a:solidFill>
                    <a:srgbClr val="BC7B6A"/>
                  </a:solidFill>
                  <a:latin typeface="Fredoka One Bold"/>
                </a:rPr>
                <a:t>Web Maintenance</a:t>
              </a:r>
            </a:p>
          </p:txBody>
        </p:sp>
      </p:grpSp>
      <p:sp>
        <p:nvSpPr>
          <p:cNvPr name="Freeform 35" id="35"/>
          <p:cNvSpPr/>
          <p:nvPr/>
        </p:nvSpPr>
        <p:spPr>
          <a:xfrm flipH="false" flipV="false" rot="0">
            <a:off x="4785144" y="6450473"/>
            <a:ext cx="2155274" cy="1017906"/>
          </a:xfrm>
          <a:custGeom>
            <a:avLst/>
            <a:gdLst/>
            <a:ahLst/>
            <a:cxnLst/>
            <a:rect r="r" b="b" t="t" l="l"/>
            <a:pathLst>
              <a:path h="1017906" w="2155274">
                <a:moveTo>
                  <a:pt x="0" y="0"/>
                </a:moveTo>
                <a:lnTo>
                  <a:pt x="2155274" y="0"/>
                </a:lnTo>
                <a:lnTo>
                  <a:pt x="2155274" y="1017907"/>
                </a:lnTo>
                <a:lnTo>
                  <a:pt x="0" y="1017907"/>
                </a:lnTo>
                <a:lnTo>
                  <a:pt x="0" y="0"/>
                </a:lnTo>
                <a:close/>
              </a:path>
            </a:pathLst>
          </a:custGeom>
          <a:blipFill>
            <a:blip r:embed="rId2"/>
            <a:stretch>
              <a:fillRect l="0" t="-1486" r="0" b="-1486"/>
            </a:stretch>
          </a:blipFill>
        </p:spPr>
      </p:sp>
      <p:sp>
        <p:nvSpPr>
          <p:cNvPr name="Freeform 36" id="36"/>
          <p:cNvSpPr/>
          <p:nvPr/>
        </p:nvSpPr>
        <p:spPr>
          <a:xfrm flipH="false" flipV="false" rot="0">
            <a:off x="4814671" y="3891817"/>
            <a:ext cx="2040686" cy="1072175"/>
          </a:xfrm>
          <a:custGeom>
            <a:avLst/>
            <a:gdLst/>
            <a:ahLst/>
            <a:cxnLst/>
            <a:rect r="r" b="b" t="t" l="l"/>
            <a:pathLst>
              <a:path h="1072175" w="2040686">
                <a:moveTo>
                  <a:pt x="0" y="0"/>
                </a:moveTo>
                <a:lnTo>
                  <a:pt x="2040686" y="0"/>
                </a:lnTo>
                <a:lnTo>
                  <a:pt x="2040686" y="1072174"/>
                </a:lnTo>
                <a:lnTo>
                  <a:pt x="0" y="1072174"/>
                </a:lnTo>
                <a:lnTo>
                  <a:pt x="0" y="0"/>
                </a:lnTo>
                <a:close/>
              </a:path>
            </a:pathLst>
          </a:custGeom>
          <a:blipFill>
            <a:blip r:embed="rId3"/>
            <a:stretch>
              <a:fillRect l="0" t="0" r="0" b="0"/>
            </a:stretch>
          </a:blipFill>
        </p:spPr>
      </p:sp>
      <p:sp>
        <p:nvSpPr>
          <p:cNvPr name="Freeform 37" id="37"/>
          <p:cNvSpPr/>
          <p:nvPr/>
        </p:nvSpPr>
        <p:spPr>
          <a:xfrm flipH="false" flipV="false" rot="0">
            <a:off x="11005561" y="4220454"/>
            <a:ext cx="1542095" cy="414900"/>
          </a:xfrm>
          <a:custGeom>
            <a:avLst/>
            <a:gdLst/>
            <a:ahLst/>
            <a:cxnLst/>
            <a:rect r="r" b="b" t="t" l="l"/>
            <a:pathLst>
              <a:path h="414900" w="1542095">
                <a:moveTo>
                  <a:pt x="0" y="0"/>
                </a:moveTo>
                <a:lnTo>
                  <a:pt x="1542096" y="0"/>
                </a:lnTo>
                <a:lnTo>
                  <a:pt x="1542096" y="414900"/>
                </a:lnTo>
                <a:lnTo>
                  <a:pt x="0" y="414900"/>
                </a:lnTo>
                <a:lnTo>
                  <a:pt x="0" y="0"/>
                </a:lnTo>
                <a:close/>
              </a:path>
            </a:pathLst>
          </a:custGeom>
          <a:blipFill>
            <a:blip r:embed="rId4"/>
            <a:stretch>
              <a:fillRect l="0" t="0" r="0" b="0"/>
            </a:stretch>
          </a:blipFill>
        </p:spPr>
      </p:sp>
      <p:sp>
        <p:nvSpPr>
          <p:cNvPr name="Freeform 38" id="38"/>
          <p:cNvSpPr/>
          <p:nvPr/>
        </p:nvSpPr>
        <p:spPr>
          <a:xfrm flipH="false" flipV="false" rot="0">
            <a:off x="13774558" y="5168223"/>
            <a:ext cx="1028806" cy="720164"/>
          </a:xfrm>
          <a:custGeom>
            <a:avLst/>
            <a:gdLst/>
            <a:ahLst/>
            <a:cxnLst/>
            <a:rect r="r" b="b" t="t" l="l"/>
            <a:pathLst>
              <a:path h="720164" w="1028806">
                <a:moveTo>
                  <a:pt x="0" y="0"/>
                </a:moveTo>
                <a:lnTo>
                  <a:pt x="1028805" y="0"/>
                </a:lnTo>
                <a:lnTo>
                  <a:pt x="1028805" y="720164"/>
                </a:lnTo>
                <a:lnTo>
                  <a:pt x="0" y="720164"/>
                </a:lnTo>
                <a:lnTo>
                  <a:pt x="0" y="0"/>
                </a:lnTo>
                <a:close/>
              </a:path>
            </a:pathLst>
          </a:custGeom>
          <a:blipFill>
            <a:blip r:embed="rId5"/>
            <a:stretch>
              <a:fillRect l="0" t="0" r="0" b="0"/>
            </a:stretch>
          </a:blipFill>
        </p:spPr>
      </p:sp>
      <p:sp>
        <p:nvSpPr>
          <p:cNvPr name="Freeform 39" id="39"/>
          <p:cNvSpPr/>
          <p:nvPr/>
        </p:nvSpPr>
        <p:spPr>
          <a:xfrm flipH="false" flipV="false" rot="0">
            <a:off x="3463220" y="6715812"/>
            <a:ext cx="874250" cy="523184"/>
          </a:xfrm>
          <a:custGeom>
            <a:avLst/>
            <a:gdLst/>
            <a:ahLst/>
            <a:cxnLst/>
            <a:rect r="r" b="b" t="t" l="l"/>
            <a:pathLst>
              <a:path h="523184" w="874250">
                <a:moveTo>
                  <a:pt x="0" y="0"/>
                </a:moveTo>
                <a:lnTo>
                  <a:pt x="874249" y="0"/>
                </a:lnTo>
                <a:lnTo>
                  <a:pt x="874249" y="523184"/>
                </a:lnTo>
                <a:lnTo>
                  <a:pt x="0" y="523184"/>
                </a:lnTo>
                <a:lnTo>
                  <a:pt x="0" y="0"/>
                </a:lnTo>
                <a:close/>
              </a:path>
            </a:pathLst>
          </a:custGeom>
          <a:blipFill>
            <a:blip r:embed="rId6"/>
            <a:stretch>
              <a:fillRect l="0" t="0" r="0" b="0"/>
            </a:stretch>
          </a:blipFill>
        </p:spPr>
      </p:sp>
      <p:sp>
        <p:nvSpPr>
          <p:cNvPr name="Freeform 40" id="40"/>
          <p:cNvSpPr/>
          <p:nvPr/>
        </p:nvSpPr>
        <p:spPr>
          <a:xfrm flipH="false" flipV="false" rot="0">
            <a:off x="833864" y="6715812"/>
            <a:ext cx="1376599" cy="488262"/>
          </a:xfrm>
          <a:custGeom>
            <a:avLst/>
            <a:gdLst/>
            <a:ahLst/>
            <a:cxnLst/>
            <a:rect r="r" b="b" t="t" l="l"/>
            <a:pathLst>
              <a:path h="488262" w="1376599">
                <a:moveTo>
                  <a:pt x="0" y="0"/>
                </a:moveTo>
                <a:lnTo>
                  <a:pt x="1376599" y="0"/>
                </a:lnTo>
                <a:lnTo>
                  <a:pt x="1376599" y="488262"/>
                </a:lnTo>
                <a:lnTo>
                  <a:pt x="0" y="488262"/>
                </a:lnTo>
                <a:lnTo>
                  <a:pt x="0" y="0"/>
                </a:lnTo>
                <a:close/>
              </a:path>
            </a:pathLst>
          </a:custGeom>
          <a:blipFill>
            <a:blip r:embed="rId7"/>
            <a:stretch>
              <a:fillRect l="0" t="0" r="0" b="0"/>
            </a:stretch>
          </a:blipFill>
        </p:spPr>
      </p:sp>
      <p:grpSp>
        <p:nvGrpSpPr>
          <p:cNvPr name="Group 41" id="41"/>
          <p:cNvGrpSpPr/>
          <p:nvPr/>
        </p:nvGrpSpPr>
        <p:grpSpPr>
          <a:xfrm rot="-5400000">
            <a:off x="15870213" y="694885"/>
            <a:ext cx="2008711" cy="2288711"/>
            <a:chOff x="0" y="0"/>
            <a:chExt cx="11698672" cy="13329380"/>
          </a:xfrm>
        </p:grpSpPr>
        <p:sp>
          <p:nvSpPr>
            <p:cNvPr name="Freeform 42" id="42"/>
            <p:cNvSpPr/>
            <p:nvPr/>
          </p:nvSpPr>
          <p:spPr>
            <a:xfrm flipH="false" flipV="false" rot="0">
              <a:off x="0" y="0"/>
              <a:ext cx="11698672" cy="13329380"/>
            </a:xfrm>
            <a:custGeom>
              <a:avLst/>
              <a:gdLst/>
              <a:ahLst/>
              <a:cxnLst/>
              <a:rect r="r" b="b" t="t" l="l"/>
              <a:pathLst>
                <a:path h="13329380" w="11698672">
                  <a:moveTo>
                    <a:pt x="11393872" y="0"/>
                  </a:moveTo>
                  <a:lnTo>
                    <a:pt x="304800" y="0"/>
                  </a:lnTo>
                  <a:cubicBezTo>
                    <a:pt x="135890" y="0"/>
                    <a:pt x="0" y="135890"/>
                    <a:pt x="0" y="304800"/>
                  </a:cubicBezTo>
                  <a:lnTo>
                    <a:pt x="0" y="13024580"/>
                  </a:lnTo>
                  <a:cubicBezTo>
                    <a:pt x="0" y="13193489"/>
                    <a:pt x="135890" y="13329380"/>
                    <a:pt x="304800" y="13329380"/>
                  </a:cubicBezTo>
                  <a:lnTo>
                    <a:pt x="11393872" y="13329380"/>
                  </a:lnTo>
                  <a:cubicBezTo>
                    <a:pt x="11562782" y="13329380"/>
                    <a:pt x="11698672" y="13193489"/>
                    <a:pt x="11698672" y="13024580"/>
                  </a:cubicBezTo>
                  <a:lnTo>
                    <a:pt x="11698672" y="304800"/>
                  </a:lnTo>
                  <a:cubicBezTo>
                    <a:pt x="11698672" y="135890"/>
                    <a:pt x="11562782" y="0"/>
                    <a:pt x="11393872" y="0"/>
                  </a:cubicBezTo>
                  <a:close/>
                </a:path>
              </a:pathLst>
            </a:custGeom>
            <a:solidFill>
              <a:srgbClr val="BC7B6A">
                <a:alpha val="19608"/>
              </a:srgbClr>
            </a:solidFill>
          </p:spPr>
        </p:sp>
      </p:grpSp>
      <p:grpSp>
        <p:nvGrpSpPr>
          <p:cNvPr name="Group 43" id="43"/>
          <p:cNvGrpSpPr/>
          <p:nvPr/>
        </p:nvGrpSpPr>
        <p:grpSpPr>
          <a:xfrm rot="5400000">
            <a:off x="15933585" y="1230020"/>
            <a:ext cx="273435" cy="432003"/>
            <a:chOff x="0" y="0"/>
            <a:chExt cx="698500" cy="1103568"/>
          </a:xfrm>
        </p:grpSpPr>
        <p:sp>
          <p:nvSpPr>
            <p:cNvPr name="Freeform 44" id="44"/>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F39540"/>
            </a:solidFill>
          </p:spPr>
        </p:sp>
        <p:sp>
          <p:nvSpPr>
            <p:cNvPr name="TextBox 45" id="45"/>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46" id="46"/>
          <p:cNvGrpSpPr/>
          <p:nvPr/>
        </p:nvGrpSpPr>
        <p:grpSpPr>
          <a:xfrm rot="5400000">
            <a:off x="15941948" y="1751593"/>
            <a:ext cx="273435" cy="448730"/>
            <a:chOff x="0" y="0"/>
            <a:chExt cx="698500" cy="1146295"/>
          </a:xfrm>
        </p:grpSpPr>
        <p:sp>
          <p:nvSpPr>
            <p:cNvPr name="Freeform 47" id="47"/>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FFEBCD"/>
            </a:solidFill>
          </p:spPr>
        </p:sp>
        <p:sp>
          <p:nvSpPr>
            <p:cNvPr name="TextBox 48" id="48"/>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49" id="49"/>
          <p:cNvSpPr txBox="true"/>
          <p:nvPr/>
        </p:nvSpPr>
        <p:spPr>
          <a:xfrm rot="0">
            <a:off x="16363235" y="1803491"/>
            <a:ext cx="1655689"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PocketPaw Co</a:t>
            </a:r>
          </a:p>
        </p:txBody>
      </p:sp>
      <p:sp>
        <p:nvSpPr>
          <p:cNvPr name="TextBox 50" id="50"/>
          <p:cNvSpPr txBox="true"/>
          <p:nvPr/>
        </p:nvSpPr>
        <p:spPr>
          <a:xfrm rot="0">
            <a:off x="16424516" y="1261679"/>
            <a:ext cx="1460878"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Outsourcing</a:t>
            </a:r>
          </a:p>
        </p:txBody>
      </p:sp>
      <p:sp>
        <p:nvSpPr>
          <p:cNvPr name="TextBox 51" id="51"/>
          <p:cNvSpPr txBox="true"/>
          <p:nvPr/>
        </p:nvSpPr>
        <p:spPr>
          <a:xfrm rot="0">
            <a:off x="16363235" y="817695"/>
            <a:ext cx="1191851" cy="434459"/>
          </a:xfrm>
          <a:prstGeom prst="rect">
            <a:avLst/>
          </a:prstGeom>
        </p:spPr>
        <p:txBody>
          <a:bodyPr anchor="t" rtlCol="false" tIns="0" lIns="0" bIns="0" rIns="0">
            <a:spAutoFit/>
          </a:bodyPr>
          <a:lstStyle/>
          <a:p>
            <a:pPr>
              <a:lnSpc>
                <a:spcPts val="3526"/>
              </a:lnSpc>
            </a:pPr>
            <a:r>
              <a:rPr lang="en-US" sz="2518" u="sng">
                <a:solidFill>
                  <a:srgbClr val="8F5546"/>
                </a:solidFill>
                <a:latin typeface="Linux Biolinum Bold"/>
              </a:rPr>
              <a:t>Legend</a:t>
            </a:r>
          </a:p>
        </p:txBody>
      </p:sp>
      <p:sp>
        <p:nvSpPr>
          <p:cNvPr name="TextBox 52" id="52"/>
          <p:cNvSpPr txBox="true"/>
          <p:nvPr/>
        </p:nvSpPr>
        <p:spPr>
          <a:xfrm rot="0">
            <a:off x="3985593" y="1060952"/>
            <a:ext cx="10316815"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Where's our value?</a:t>
            </a:r>
          </a:p>
        </p:txBody>
      </p:sp>
      <p:sp>
        <p:nvSpPr>
          <p:cNvPr name="Freeform 53" id="53"/>
          <p:cNvSpPr/>
          <p:nvPr/>
        </p:nvSpPr>
        <p:spPr>
          <a:xfrm flipH="true" flipV="false" rot="-10800000">
            <a:off x="-845610" y="-1174767"/>
            <a:ext cx="1691219" cy="4627715"/>
          </a:xfrm>
          <a:custGeom>
            <a:avLst/>
            <a:gdLst/>
            <a:ahLst/>
            <a:cxnLst/>
            <a:rect r="r" b="b" t="t" l="l"/>
            <a:pathLst>
              <a:path h="4627715" w="1691219">
                <a:moveTo>
                  <a:pt x="1691220" y="0"/>
                </a:moveTo>
                <a:lnTo>
                  <a:pt x="0" y="0"/>
                </a:lnTo>
                <a:lnTo>
                  <a:pt x="0" y="4627714"/>
                </a:lnTo>
                <a:lnTo>
                  <a:pt x="1691220" y="4627714"/>
                </a:lnTo>
                <a:lnTo>
                  <a:pt x="169122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4" id="54"/>
          <p:cNvSpPr/>
          <p:nvPr/>
        </p:nvSpPr>
        <p:spPr>
          <a:xfrm flipH="false" flipV="false" rot="0">
            <a:off x="-3480864" y="-936530"/>
            <a:ext cx="6273460" cy="2877950"/>
          </a:xfrm>
          <a:custGeom>
            <a:avLst/>
            <a:gdLst/>
            <a:ahLst/>
            <a:cxnLst/>
            <a:rect r="r" b="b" t="t" l="l"/>
            <a:pathLst>
              <a:path h="2877950" w="6273460">
                <a:moveTo>
                  <a:pt x="0" y="0"/>
                </a:moveTo>
                <a:lnTo>
                  <a:pt x="6273460" y="0"/>
                </a:lnTo>
                <a:lnTo>
                  <a:pt x="6273460" y="2877950"/>
                </a:lnTo>
                <a:lnTo>
                  <a:pt x="0" y="28779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5" id="55"/>
          <p:cNvSpPr txBox="true"/>
          <p:nvPr/>
        </p:nvSpPr>
        <p:spPr>
          <a:xfrm rot="0">
            <a:off x="1574379" y="7706505"/>
            <a:ext cx="15139241" cy="2704198"/>
          </a:xfrm>
          <a:prstGeom prst="rect">
            <a:avLst/>
          </a:prstGeom>
        </p:spPr>
        <p:txBody>
          <a:bodyPr anchor="t" rtlCol="false" tIns="0" lIns="0" bIns="0" rIns="0">
            <a:spAutoFit/>
          </a:bodyPr>
          <a:lstStyle/>
          <a:p>
            <a:pPr algn="just" marL="479594" indent="-239797" lvl="1">
              <a:lnSpc>
                <a:spcPts val="4442"/>
              </a:lnSpc>
              <a:buFont typeface="Arial"/>
              <a:buChar char="•"/>
            </a:pPr>
            <a:r>
              <a:rPr lang="en-US" sz="2221">
                <a:solidFill>
                  <a:srgbClr val="91612F"/>
                </a:solidFill>
                <a:latin typeface="Linux Biolinum"/>
              </a:rPr>
              <a:t>We trust in the best </a:t>
            </a:r>
            <a:r>
              <a:rPr lang="en-US" sz="2221">
                <a:solidFill>
                  <a:srgbClr val="91612F"/>
                </a:solidFill>
                <a:latin typeface="Linux Biolinum Bold"/>
              </a:rPr>
              <a:t>specialized companies </a:t>
            </a:r>
            <a:r>
              <a:rPr lang="en-US" sz="2221">
                <a:solidFill>
                  <a:srgbClr val="91612F"/>
                </a:solidFill>
                <a:latin typeface="Linux Biolinum"/>
              </a:rPr>
              <a:t>for outsourcing each one of the key stages that add </a:t>
            </a:r>
            <a:r>
              <a:rPr lang="en-US" sz="2221">
                <a:solidFill>
                  <a:srgbClr val="91612F"/>
                </a:solidFill>
                <a:latin typeface="Linux Biolinum Bold"/>
              </a:rPr>
              <a:t>value for our customers</a:t>
            </a:r>
            <a:r>
              <a:rPr lang="en-US" sz="2221">
                <a:solidFill>
                  <a:srgbClr val="91612F"/>
                </a:solidFill>
                <a:latin typeface="Linux Biolinum"/>
              </a:rPr>
              <a:t>.</a:t>
            </a:r>
          </a:p>
          <a:p>
            <a:pPr algn="just" marL="479594" indent="-239797" lvl="1">
              <a:lnSpc>
                <a:spcPts val="4442"/>
              </a:lnSpc>
              <a:buFont typeface="Arial"/>
              <a:buChar char="•"/>
            </a:pPr>
            <a:r>
              <a:rPr lang="en-US" sz="2221">
                <a:solidFill>
                  <a:srgbClr val="91612F"/>
                </a:solidFill>
                <a:latin typeface="Linux Biolinum"/>
              </a:rPr>
              <a:t>This do not only assures the well functioning of all our process, but makes us more </a:t>
            </a:r>
            <a:r>
              <a:rPr lang="en-US" sz="2221">
                <a:solidFill>
                  <a:srgbClr val="91612F"/>
                </a:solidFill>
                <a:latin typeface="Linux Biolinum Bold"/>
              </a:rPr>
              <a:t>reliable </a:t>
            </a:r>
            <a:r>
              <a:rPr lang="en-US" sz="2221">
                <a:solidFill>
                  <a:srgbClr val="91612F"/>
                </a:solidFill>
                <a:latin typeface="Linux Biolinum"/>
              </a:rPr>
              <a:t>for our </a:t>
            </a:r>
            <a:r>
              <a:rPr lang="en-US" sz="2221">
                <a:solidFill>
                  <a:srgbClr val="91612F"/>
                </a:solidFill>
                <a:latin typeface="Linux Biolinum Bold"/>
              </a:rPr>
              <a:t>potential customers and investors</a:t>
            </a:r>
            <a:r>
              <a:rPr lang="en-US" sz="2221">
                <a:solidFill>
                  <a:srgbClr val="91612F"/>
                </a:solidFill>
                <a:latin typeface="Linux Biolinum"/>
              </a:rPr>
              <a:t>, since some of our main procedures are taken by the some of the most </a:t>
            </a:r>
            <a:r>
              <a:rPr lang="en-US" sz="2221">
                <a:solidFill>
                  <a:srgbClr val="91612F"/>
                </a:solidFill>
                <a:latin typeface="Linux Biolinum Bold"/>
              </a:rPr>
              <a:t>well-known companies in their field</a:t>
            </a:r>
            <a:r>
              <a:rPr lang="en-US" sz="2221">
                <a:solidFill>
                  <a:srgbClr val="91612F"/>
                </a:solidFill>
                <a:latin typeface="Linux Biolinum"/>
              </a:rPr>
              <a:t>. </a:t>
            </a:r>
          </a:p>
          <a:p>
            <a:pPr algn="just">
              <a:lnSpc>
                <a:spcPts val="3842"/>
              </a:lnSpc>
            </a:pPr>
          </a:p>
        </p:txBody>
      </p:sp>
      <p:grpSp>
        <p:nvGrpSpPr>
          <p:cNvPr name="Group 56" id="56"/>
          <p:cNvGrpSpPr/>
          <p:nvPr/>
        </p:nvGrpSpPr>
        <p:grpSpPr>
          <a:xfrm rot="5400000">
            <a:off x="15941948" y="2295984"/>
            <a:ext cx="273435" cy="448730"/>
            <a:chOff x="0" y="0"/>
            <a:chExt cx="698500" cy="1146295"/>
          </a:xfrm>
        </p:grpSpPr>
        <p:sp>
          <p:nvSpPr>
            <p:cNvPr name="Freeform 57" id="57"/>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FFEBCD"/>
            </a:solidFill>
            <a:ln w="76200" cap="sq">
              <a:solidFill>
                <a:srgbClr val="BC7B6A"/>
              </a:solidFill>
              <a:prstDash val="solid"/>
              <a:miter/>
            </a:ln>
          </p:spPr>
        </p:sp>
        <p:sp>
          <p:nvSpPr>
            <p:cNvPr name="TextBox 58" id="58"/>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59" id="59"/>
          <p:cNvSpPr txBox="true"/>
          <p:nvPr/>
        </p:nvSpPr>
        <p:spPr>
          <a:xfrm rot="0">
            <a:off x="16363235" y="2347882"/>
            <a:ext cx="1655689"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Key Areas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651189" y="1209412"/>
            <a:ext cx="1885051" cy="18850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835F47"/>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GENERAL DIRECTION</a:t>
              </a:r>
            </a:p>
          </p:txBody>
        </p:sp>
      </p:grpSp>
      <p:grpSp>
        <p:nvGrpSpPr>
          <p:cNvPr name="Group 9" id="9"/>
          <p:cNvGrpSpPr/>
          <p:nvPr/>
        </p:nvGrpSpPr>
        <p:grpSpPr>
          <a:xfrm rot="0">
            <a:off x="1361477" y="4121141"/>
            <a:ext cx="2414823" cy="1207412"/>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F4C01E"/>
            </a:solidFill>
          </p:spPr>
        </p:sp>
        <p:sp>
          <p:nvSpPr>
            <p:cNvPr name="TextBox 11" id="11"/>
            <p:cNvSpPr txBox="true"/>
            <p:nvPr/>
          </p:nvSpPr>
          <p:spPr>
            <a:xfrm>
              <a:off x="88900" y="-38100"/>
              <a:ext cx="635000" cy="4445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BUSINESS DEVELOPMENT</a:t>
              </a:r>
            </a:p>
            <a:p>
              <a:pPr algn="ctr">
                <a:lnSpc>
                  <a:spcPts val="2449"/>
                </a:lnSpc>
              </a:pPr>
              <a:r>
                <a:rPr lang="en-US" sz="1749">
                  <a:solidFill>
                    <a:srgbClr val="FFFFFF"/>
                  </a:solidFill>
                  <a:latin typeface="Linux Biolinum"/>
                </a:rPr>
                <a:t>[1]</a:t>
              </a:r>
            </a:p>
          </p:txBody>
        </p:sp>
      </p:grpSp>
      <p:grpSp>
        <p:nvGrpSpPr>
          <p:cNvPr name="Group 12" id="12"/>
          <p:cNvGrpSpPr/>
          <p:nvPr/>
        </p:nvGrpSpPr>
        <p:grpSpPr>
          <a:xfrm rot="0">
            <a:off x="6664593" y="4121141"/>
            <a:ext cx="2414823" cy="1207412"/>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F39540"/>
            </a:solidFill>
          </p:spPr>
        </p:sp>
        <p:sp>
          <p:nvSpPr>
            <p:cNvPr name="TextBox 14" id="14"/>
            <p:cNvSpPr txBox="true"/>
            <p:nvPr/>
          </p:nvSpPr>
          <p:spPr>
            <a:xfrm>
              <a:off x="88900" y="-38100"/>
              <a:ext cx="635000" cy="4445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OPERATIONS</a:t>
              </a:r>
            </a:p>
            <a:p>
              <a:pPr algn="ctr">
                <a:lnSpc>
                  <a:spcPts val="2449"/>
                </a:lnSpc>
              </a:pPr>
              <a:r>
                <a:rPr lang="en-US" sz="1749">
                  <a:solidFill>
                    <a:srgbClr val="FFFFFF"/>
                  </a:solidFill>
                  <a:latin typeface="Linux Biolinum"/>
                </a:rPr>
                <a:t> [1]</a:t>
              </a:r>
            </a:p>
          </p:txBody>
        </p:sp>
      </p:grpSp>
      <p:grpSp>
        <p:nvGrpSpPr>
          <p:cNvPr name="Group 15" id="15"/>
          <p:cNvGrpSpPr/>
          <p:nvPr/>
        </p:nvGrpSpPr>
        <p:grpSpPr>
          <a:xfrm rot="0">
            <a:off x="11967709" y="4231706"/>
            <a:ext cx="2414823" cy="1209828"/>
            <a:chOff x="0" y="0"/>
            <a:chExt cx="812800" cy="407213"/>
          </a:xfrm>
        </p:grpSpPr>
        <p:sp>
          <p:nvSpPr>
            <p:cNvPr name="Freeform 16" id="16"/>
            <p:cNvSpPr/>
            <p:nvPr/>
          </p:nvSpPr>
          <p:spPr>
            <a:xfrm flipH="false" flipV="false" rot="0">
              <a:off x="0" y="0"/>
              <a:ext cx="812800" cy="407213"/>
            </a:xfrm>
            <a:custGeom>
              <a:avLst/>
              <a:gdLst/>
              <a:ahLst/>
              <a:cxnLst/>
              <a:rect r="r" b="b" t="t" l="l"/>
              <a:pathLst>
                <a:path h="407213" w="812800">
                  <a:moveTo>
                    <a:pt x="812800" y="0"/>
                  </a:moveTo>
                  <a:lnTo>
                    <a:pt x="0" y="0"/>
                  </a:lnTo>
                  <a:lnTo>
                    <a:pt x="101600" y="203607"/>
                  </a:lnTo>
                  <a:lnTo>
                    <a:pt x="0" y="407213"/>
                  </a:lnTo>
                  <a:lnTo>
                    <a:pt x="812800" y="407213"/>
                  </a:lnTo>
                  <a:lnTo>
                    <a:pt x="711200" y="203607"/>
                  </a:lnTo>
                  <a:lnTo>
                    <a:pt x="812800" y="0"/>
                  </a:lnTo>
                  <a:close/>
                </a:path>
              </a:pathLst>
            </a:custGeom>
            <a:solidFill>
              <a:srgbClr val="C46E28"/>
            </a:solidFill>
          </p:spPr>
        </p:sp>
        <p:sp>
          <p:nvSpPr>
            <p:cNvPr name="TextBox 17" id="17"/>
            <p:cNvSpPr txBox="true"/>
            <p:nvPr/>
          </p:nvSpPr>
          <p:spPr>
            <a:xfrm>
              <a:off x="88900" y="-38100"/>
              <a:ext cx="635000" cy="445313"/>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ADMINISTRATION</a:t>
              </a:r>
            </a:p>
            <a:p>
              <a:pPr algn="ctr">
                <a:lnSpc>
                  <a:spcPts val="2449"/>
                </a:lnSpc>
              </a:pPr>
              <a:r>
                <a:rPr lang="en-US" sz="1749">
                  <a:solidFill>
                    <a:srgbClr val="FFFFFF"/>
                  </a:solidFill>
                  <a:latin typeface="Linux Biolinum"/>
                </a:rPr>
                <a:t>[1]</a:t>
              </a:r>
            </a:p>
          </p:txBody>
        </p:sp>
      </p:grpSp>
      <p:grpSp>
        <p:nvGrpSpPr>
          <p:cNvPr name="Group 18" id="18"/>
          <p:cNvGrpSpPr/>
          <p:nvPr/>
        </p:nvGrpSpPr>
        <p:grpSpPr>
          <a:xfrm rot="0">
            <a:off x="15124560" y="4183716"/>
            <a:ext cx="2414823" cy="1207412"/>
            <a:chOff x="0" y="0"/>
            <a:chExt cx="812800" cy="406400"/>
          </a:xfrm>
        </p:grpSpPr>
        <p:sp>
          <p:nvSpPr>
            <p:cNvPr name="Freeform 19" id="19"/>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FED576"/>
            </a:solidFill>
          </p:spPr>
        </p:sp>
        <p:sp>
          <p:nvSpPr>
            <p:cNvPr name="TextBox 20" id="20"/>
            <p:cNvSpPr txBox="true"/>
            <p:nvPr/>
          </p:nvSpPr>
          <p:spPr>
            <a:xfrm>
              <a:off x="88900" y="-38100"/>
              <a:ext cx="635000" cy="4445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TECH </a:t>
              </a:r>
            </a:p>
            <a:p>
              <a:pPr algn="ctr">
                <a:lnSpc>
                  <a:spcPts val="2449"/>
                </a:lnSpc>
              </a:pPr>
              <a:r>
                <a:rPr lang="en-US" sz="1749">
                  <a:solidFill>
                    <a:srgbClr val="FFFFFF"/>
                  </a:solidFill>
                  <a:latin typeface="Linux Biolinum Bold"/>
                </a:rPr>
                <a:t>[1]</a:t>
              </a:r>
            </a:p>
          </p:txBody>
        </p:sp>
      </p:grpSp>
      <p:grpSp>
        <p:nvGrpSpPr>
          <p:cNvPr name="Group 21" id="21"/>
          <p:cNvGrpSpPr/>
          <p:nvPr/>
        </p:nvGrpSpPr>
        <p:grpSpPr>
          <a:xfrm rot="0">
            <a:off x="6941279" y="5806462"/>
            <a:ext cx="1861450" cy="186145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39540"/>
            </a:solidFill>
          </p:spPr>
        </p:sp>
        <p:sp>
          <p:nvSpPr>
            <p:cNvPr name="TextBox 23" id="23"/>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LOGISTIC</a:t>
              </a:r>
            </a:p>
            <a:p>
              <a:pPr algn="ctr">
                <a:lnSpc>
                  <a:spcPts val="2449"/>
                </a:lnSpc>
              </a:pPr>
              <a:r>
                <a:rPr lang="en-US" sz="1749">
                  <a:solidFill>
                    <a:srgbClr val="FFFFFF"/>
                  </a:solidFill>
                  <a:latin typeface="Linux Biolinum Bold"/>
                </a:rPr>
                <a:t>[0.5]</a:t>
              </a:r>
            </a:p>
          </p:txBody>
        </p:sp>
      </p:grpSp>
      <p:grpSp>
        <p:nvGrpSpPr>
          <p:cNvPr name="Group 24" id="24"/>
          <p:cNvGrpSpPr/>
          <p:nvPr/>
        </p:nvGrpSpPr>
        <p:grpSpPr>
          <a:xfrm rot="0">
            <a:off x="432013" y="5831522"/>
            <a:ext cx="1861450" cy="186145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4C01E"/>
            </a:solidFill>
          </p:spPr>
        </p:sp>
        <p:sp>
          <p:nvSpPr>
            <p:cNvPr name="TextBox 26" id="26"/>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MARKETING</a:t>
              </a:r>
            </a:p>
            <a:p>
              <a:pPr algn="ctr">
                <a:lnSpc>
                  <a:spcPts val="2449"/>
                </a:lnSpc>
              </a:pPr>
              <a:r>
                <a:rPr lang="en-US" sz="1749">
                  <a:solidFill>
                    <a:srgbClr val="FFFFFF"/>
                  </a:solidFill>
                  <a:latin typeface="Linux Biolinum Bold"/>
                </a:rPr>
                <a:t>[7]</a:t>
              </a:r>
            </a:p>
          </p:txBody>
        </p:sp>
      </p:grpSp>
      <p:grpSp>
        <p:nvGrpSpPr>
          <p:cNvPr name="Group 27" id="27"/>
          <p:cNvGrpSpPr/>
          <p:nvPr/>
        </p:nvGrpSpPr>
        <p:grpSpPr>
          <a:xfrm rot="0">
            <a:off x="4755084" y="5824947"/>
            <a:ext cx="1861450" cy="186145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39540"/>
            </a:solidFill>
          </p:spPr>
        </p:sp>
        <p:sp>
          <p:nvSpPr>
            <p:cNvPr name="TextBox 29" id="29"/>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PURCHASING &amp; PRODUCTION</a:t>
              </a:r>
            </a:p>
            <a:p>
              <a:pPr algn="ctr">
                <a:lnSpc>
                  <a:spcPts val="2449"/>
                </a:lnSpc>
              </a:pPr>
              <a:r>
                <a:rPr lang="en-US" sz="1749">
                  <a:solidFill>
                    <a:srgbClr val="FFFFFF"/>
                  </a:solidFill>
                  <a:latin typeface="Linux Biolinum Bold"/>
                </a:rPr>
                <a:t>[1.5]</a:t>
              </a:r>
            </a:p>
          </p:txBody>
        </p:sp>
      </p:grpSp>
      <p:grpSp>
        <p:nvGrpSpPr>
          <p:cNvPr name="Group 30" id="30"/>
          <p:cNvGrpSpPr/>
          <p:nvPr/>
        </p:nvGrpSpPr>
        <p:grpSpPr>
          <a:xfrm rot="0">
            <a:off x="15382196" y="5880055"/>
            <a:ext cx="1861450" cy="186145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ED576"/>
            </a:solidFill>
          </p:spPr>
        </p:sp>
        <p:sp>
          <p:nvSpPr>
            <p:cNvPr name="TextBox 32" id="32"/>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PRODUCT UPDATING</a:t>
              </a:r>
            </a:p>
            <a:p>
              <a:pPr algn="ctr">
                <a:lnSpc>
                  <a:spcPts val="2449"/>
                </a:lnSpc>
              </a:pPr>
              <a:r>
                <a:rPr lang="en-US" sz="1749">
                  <a:solidFill>
                    <a:srgbClr val="FFFFFF"/>
                  </a:solidFill>
                  <a:latin typeface="Linux Biolinum"/>
                </a:rPr>
                <a:t>[11]</a:t>
              </a:r>
            </a:p>
          </p:txBody>
        </p:sp>
      </p:grpSp>
      <p:grpSp>
        <p:nvGrpSpPr>
          <p:cNvPr name="Group 33" id="33"/>
          <p:cNvGrpSpPr/>
          <p:nvPr/>
        </p:nvGrpSpPr>
        <p:grpSpPr>
          <a:xfrm rot="0">
            <a:off x="11269677" y="5848363"/>
            <a:ext cx="1861450" cy="186145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C46E28"/>
            </a:solidFill>
          </p:spPr>
        </p:sp>
        <p:sp>
          <p:nvSpPr>
            <p:cNvPr name="TextBox 35" id="35"/>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FINANCE GA</a:t>
              </a:r>
            </a:p>
            <a:p>
              <a:pPr algn="ctr">
                <a:lnSpc>
                  <a:spcPts val="2449"/>
                </a:lnSpc>
              </a:pPr>
              <a:r>
                <a:rPr lang="en-US" sz="1749">
                  <a:solidFill>
                    <a:srgbClr val="FFFFFF"/>
                  </a:solidFill>
                  <a:latin typeface="Linux Biolinum"/>
                </a:rPr>
                <a:t>[2]</a:t>
              </a:r>
            </a:p>
          </p:txBody>
        </p:sp>
      </p:grpSp>
      <p:sp>
        <p:nvSpPr>
          <p:cNvPr name="AutoShape 36" id="36"/>
          <p:cNvSpPr/>
          <p:nvPr/>
        </p:nvSpPr>
        <p:spPr>
          <a:xfrm>
            <a:off x="9327812" y="3341315"/>
            <a:ext cx="531804" cy="38100"/>
          </a:xfrm>
          <a:prstGeom prst="line">
            <a:avLst/>
          </a:prstGeom>
          <a:ln cap="flat" w="38100">
            <a:solidFill>
              <a:srgbClr val="000000"/>
            </a:solidFill>
            <a:prstDash val="solid"/>
            <a:headEnd type="none" len="sm" w="sm"/>
            <a:tailEnd type="none" len="sm" w="sm"/>
          </a:ln>
        </p:spPr>
      </p:sp>
      <p:sp>
        <p:nvSpPr>
          <p:cNvPr name="AutoShape 37" id="37"/>
          <p:cNvSpPr/>
          <p:nvPr/>
        </p:nvSpPr>
        <p:spPr>
          <a:xfrm rot="-9804">
            <a:off x="2549824" y="3614801"/>
            <a:ext cx="7026302" cy="0"/>
          </a:xfrm>
          <a:prstGeom prst="line">
            <a:avLst/>
          </a:prstGeom>
          <a:ln cap="flat" w="38100">
            <a:solidFill>
              <a:srgbClr val="000000"/>
            </a:solidFill>
            <a:prstDash val="solid"/>
            <a:headEnd type="none" len="sm" w="sm"/>
            <a:tailEnd type="none" len="sm" w="sm"/>
          </a:ln>
        </p:spPr>
      </p:sp>
      <p:sp>
        <p:nvSpPr>
          <p:cNvPr name="AutoShape 38" id="38"/>
          <p:cNvSpPr/>
          <p:nvPr/>
        </p:nvSpPr>
        <p:spPr>
          <a:xfrm rot="-9900">
            <a:off x="9392486" y="3594761"/>
            <a:ext cx="6958550" cy="0"/>
          </a:xfrm>
          <a:prstGeom prst="line">
            <a:avLst/>
          </a:prstGeom>
          <a:ln cap="flat" w="38100">
            <a:solidFill>
              <a:srgbClr val="000000"/>
            </a:solidFill>
            <a:prstDash val="solid"/>
            <a:headEnd type="none" len="sm" w="sm"/>
            <a:tailEnd type="none" len="sm" w="sm"/>
          </a:ln>
        </p:spPr>
      </p:sp>
      <p:sp>
        <p:nvSpPr>
          <p:cNvPr name="AutoShape 39" id="39"/>
          <p:cNvSpPr/>
          <p:nvPr/>
        </p:nvSpPr>
        <p:spPr>
          <a:xfrm>
            <a:off x="2568888" y="3626267"/>
            <a:ext cx="0" cy="494873"/>
          </a:xfrm>
          <a:prstGeom prst="line">
            <a:avLst/>
          </a:prstGeom>
          <a:ln cap="flat" w="38100">
            <a:solidFill>
              <a:srgbClr val="000000"/>
            </a:solidFill>
            <a:prstDash val="solid"/>
            <a:headEnd type="none" len="sm" w="sm"/>
            <a:tailEnd type="none" len="sm" w="sm"/>
          </a:ln>
        </p:spPr>
      </p:sp>
      <p:sp>
        <p:nvSpPr>
          <p:cNvPr name="AutoShape 40" id="40"/>
          <p:cNvSpPr/>
          <p:nvPr/>
        </p:nvSpPr>
        <p:spPr>
          <a:xfrm>
            <a:off x="7872004" y="3633851"/>
            <a:ext cx="0" cy="487290"/>
          </a:xfrm>
          <a:prstGeom prst="line">
            <a:avLst/>
          </a:prstGeom>
          <a:ln cap="flat" w="38100">
            <a:solidFill>
              <a:srgbClr val="000000"/>
            </a:solidFill>
            <a:prstDash val="solid"/>
            <a:headEnd type="none" len="sm" w="sm"/>
            <a:tailEnd type="none" len="sm" w="sm"/>
          </a:ln>
        </p:spPr>
      </p:sp>
      <p:sp>
        <p:nvSpPr>
          <p:cNvPr name="AutoShape 41" id="41"/>
          <p:cNvSpPr/>
          <p:nvPr/>
        </p:nvSpPr>
        <p:spPr>
          <a:xfrm>
            <a:off x="13175120" y="3604781"/>
            <a:ext cx="0" cy="626925"/>
          </a:xfrm>
          <a:prstGeom prst="line">
            <a:avLst/>
          </a:prstGeom>
          <a:ln cap="flat" w="38100">
            <a:solidFill>
              <a:srgbClr val="000000"/>
            </a:solidFill>
            <a:prstDash val="solid"/>
            <a:headEnd type="none" len="sm" w="sm"/>
            <a:tailEnd type="none" len="sm" w="sm"/>
          </a:ln>
        </p:spPr>
      </p:sp>
      <p:sp>
        <p:nvSpPr>
          <p:cNvPr name="AutoShape 42" id="42"/>
          <p:cNvSpPr/>
          <p:nvPr/>
        </p:nvSpPr>
        <p:spPr>
          <a:xfrm>
            <a:off x="16331972" y="3616571"/>
            <a:ext cx="0" cy="567145"/>
          </a:xfrm>
          <a:prstGeom prst="line">
            <a:avLst/>
          </a:prstGeom>
          <a:ln cap="flat" w="38100">
            <a:solidFill>
              <a:srgbClr val="000000"/>
            </a:solidFill>
            <a:prstDash val="solid"/>
            <a:headEnd type="none" len="sm" w="sm"/>
            <a:tailEnd type="none" len="sm" w="sm"/>
          </a:ln>
        </p:spPr>
      </p:sp>
      <p:sp>
        <p:nvSpPr>
          <p:cNvPr name="AutoShape 43" id="43"/>
          <p:cNvSpPr/>
          <p:nvPr/>
        </p:nvSpPr>
        <p:spPr>
          <a:xfrm>
            <a:off x="7872004" y="5328552"/>
            <a:ext cx="0" cy="187816"/>
          </a:xfrm>
          <a:prstGeom prst="line">
            <a:avLst/>
          </a:prstGeom>
          <a:ln cap="flat" w="38100">
            <a:solidFill>
              <a:srgbClr val="000000"/>
            </a:solidFill>
            <a:prstDash val="solid"/>
            <a:headEnd type="none" len="sm" w="sm"/>
            <a:tailEnd type="none" len="sm" w="sm"/>
          </a:ln>
        </p:spPr>
      </p:sp>
      <p:sp>
        <p:nvSpPr>
          <p:cNvPr name="AutoShape 44" id="44"/>
          <p:cNvSpPr/>
          <p:nvPr/>
        </p:nvSpPr>
        <p:spPr>
          <a:xfrm rot="0">
            <a:off x="5666759" y="5497319"/>
            <a:ext cx="4388494" cy="0"/>
          </a:xfrm>
          <a:prstGeom prst="line">
            <a:avLst/>
          </a:prstGeom>
          <a:ln cap="flat" w="38100">
            <a:solidFill>
              <a:srgbClr val="000000"/>
            </a:solidFill>
            <a:prstDash val="solid"/>
            <a:headEnd type="none" len="sm" w="sm"/>
            <a:tailEnd type="none" len="sm" w="sm"/>
          </a:ln>
        </p:spPr>
      </p:sp>
      <p:sp>
        <p:nvSpPr>
          <p:cNvPr name="AutoShape 45" id="45"/>
          <p:cNvSpPr/>
          <p:nvPr/>
        </p:nvSpPr>
        <p:spPr>
          <a:xfrm>
            <a:off x="16067243" y="5614599"/>
            <a:ext cx="492813" cy="38100"/>
          </a:xfrm>
          <a:prstGeom prst="line">
            <a:avLst/>
          </a:prstGeom>
          <a:ln cap="flat" w="38100">
            <a:solidFill>
              <a:srgbClr val="000000"/>
            </a:solidFill>
            <a:prstDash val="solid"/>
            <a:headEnd type="none" len="sm" w="sm"/>
            <a:tailEnd type="none" len="sm" w="sm"/>
          </a:ln>
        </p:spPr>
      </p:sp>
      <p:grpSp>
        <p:nvGrpSpPr>
          <p:cNvPr name="Group 46" id="46"/>
          <p:cNvGrpSpPr/>
          <p:nvPr/>
        </p:nvGrpSpPr>
        <p:grpSpPr>
          <a:xfrm rot="0">
            <a:off x="2568888" y="5850401"/>
            <a:ext cx="1861450" cy="186145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4C01E"/>
            </a:solidFill>
          </p:spPr>
        </p:sp>
        <p:sp>
          <p:nvSpPr>
            <p:cNvPr name="TextBox 48" id="48"/>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SALES</a:t>
              </a:r>
            </a:p>
            <a:p>
              <a:pPr algn="ctr">
                <a:lnSpc>
                  <a:spcPts val="2449"/>
                </a:lnSpc>
              </a:pPr>
              <a:r>
                <a:rPr lang="en-US" sz="1749">
                  <a:solidFill>
                    <a:srgbClr val="FFFFFF"/>
                  </a:solidFill>
                  <a:latin typeface="Linux Biolinum Bold"/>
                </a:rPr>
                <a:t>[4]</a:t>
              </a:r>
            </a:p>
          </p:txBody>
        </p:sp>
      </p:grpSp>
      <p:grpSp>
        <p:nvGrpSpPr>
          <p:cNvPr name="Group 49" id="49"/>
          <p:cNvGrpSpPr/>
          <p:nvPr/>
        </p:nvGrpSpPr>
        <p:grpSpPr>
          <a:xfrm rot="0">
            <a:off x="9105478" y="5801630"/>
            <a:ext cx="1861450" cy="186145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F39540"/>
            </a:solidFill>
          </p:spPr>
        </p:sp>
        <p:sp>
          <p:nvSpPr>
            <p:cNvPr name="TextBox 51" id="51"/>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Bold"/>
                </a:rPr>
                <a:t>AFTER SALES</a:t>
              </a:r>
            </a:p>
            <a:p>
              <a:pPr algn="ctr">
                <a:lnSpc>
                  <a:spcPts val="2449"/>
                </a:lnSpc>
              </a:pPr>
              <a:r>
                <a:rPr lang="en-US" sz="1749">
                  <a:solidFill>
                    <a:srgbClr val="FFFFFF"/>
                  </a:solidFill>
                  <a:latin typeface="Linux Biolinum Bold"/>
                </a:rPr>
                <a:t>[2]</a:t>
              </a:r>
            </a:p>
          </p:txBody>
        </p:sp>
      </p:grpSp>
      <p:grpSp>
        <p:nvGrpSpPr>
          <p:cNvPr name="Group 52" id="52"/>
          <p:cNvGrpSpPr/>
          <p:nvPr/>
        </p:nvGrpSpPr>
        <p:grpSpPr>
          <a:xfrm rot="0">
            <a:off x="13263110" y="5888879"/>
            <a:ext cx="1861450" cy="186145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C46E28"/>
            </a:solidFill>
          </p:spPr>
        </p:sp>
        <p:sp>
          <p:nvSpPr>
            <p:cNvPr name="TextBox 54" id="54"/>
            <p:cNvSpPr txBox="true"/>
            <p:nvPr/>
          </p:nvSpPr>
          <p:spPr>
            <a:xfrm>
              <a:off x="38100" y="0"/>
              <a:ext cx="736600" cy="774700"/>
            </a:xfrm>
            <a:prstGeom prst="rect">
              <a:avLst/>
            </a:prstGeom>
          </p:spPr>
          <p:txBody>
            <a:bodyPr anchor="ctr" rtlCol="false" tIns="50800" lIns="50800" bIns="50800" rIns="50800"/>
            <a:lstStyle/>
            <a:p>
              <a:pPr algn="ctr">
                <a:lnSpc>
                  <a:spcPts val="2449"/>
                </a:lnSpc>
              </a:pPr>
              <a:r>
                <a:rPr lang="en-US" sz="1749">
                  <a:solidFill>
                    <a:srgbClr val="FFFFFF"/>
                  </a:solidFill>
                  <a:latin typeface="Linux Biolinum"/>
                </a:rPr>
                <a:t>HUMAN RESOURCES</a:t>
              </a:r>
            </a:p>
            <a:p>
              <a:pPr algn="ctr">
                <a:lnSpc>
                  <a:spcPts val="2449"/>
                </a:lnSpc>
              </a:pPr>
              <a:r>
                <a:rPr lang="en-US" sz="1749">
                  <a:solidFill>
                    <a:srgbClr val="FFFFFF"/>
                  </a:solidFill>
                  <a:latin typeface="Linux Biolinum"/>
                </a:rPr>
                <a:t>[3]</a:t>
              </a:r>
            </a:p>
          </p:txBody>
        </p:sp>
      </p:grpSp>
      <p:sp>
        <p:nvSpPr>
          <p:cNvPr name="AutoShape 55" id="55"/>
          <p:cNvSpPr/>
          <p:nvPr/>
        </p:nvSpPr>
        <p:spPr>
          <a:xfrm rot="0">
            <a:off x="12181352" y="5659988"/>
            <a:ext cx="2031533" cy="0"/>
          </a:xfrm>
          <a:prstGeom prst="line">
            <a:avLst/>
          </a:prstGeom>
          <a:ln cap="flat" w="38100">
            <a:solidFill>
              <a:srgbClr val="000000"/>
            </a:solidFill>
            <a:prstDash val="solid"/>
            <a:headEnd type="none" len="sm" w="sm"/>
            <a:tailEnd type="none" len="sm" w="sm"/>
          </a:ln>
        </p:spPr>
      </p:sp>
      <p:sp>
        <p:nvSpPr>
          <p:cNvPr name="AutoShape 56" id="56"/>
          <p:cNvSpPr/>
          <p:nvPr/>
        </p:nvSpPr>
        <p:spPr>
          <a:xfrm rot="12953">
            <a:off x="1362730" y="5677121"/>
            <a:ext cx="2136891" cy="0"/>
          </a:xfrm>
          <a:prstGeom prst="line">
            <a:avLst/>
          </a:prstGeom>
          <a:ln cap="flat" w="38100">
            <a:solidFill>
              <a:srgbClr val="000000"/>
            </a:solidFill>
            <a:prstDash val="solid"/>
            <a:headEnd type="none" len="sm" w="sm"/>
            <a:tailEnd type="none" len="sm" w="sm"/>
          </a:ln>
        </p:spPr>
      </p:sp>
      <p:sp>
        <p:nvSpPr>
          <p:cNvPr name="AutoShape 57" id="57"/>
          <p:cNvSpPr/>
          <p:nvPr/>
        </p:nvSpPr>
        <p:spPr>
          <a:xfrm>
            <a:off x="1282891" y="5733259"/>
            <a:ext cx="158432" cy="38100"/>
          </a:xfrm>
          <a:prstGeom prst="line">
            <a:avLst/>
          </a:prstGeom>
          <a:ln cap="flat" w="38100">
            <a:solidFill>
              <a:srgbClr val="000000"/>
            </a:solidFill>
            <a:prstDash val="solid"/>
            <a:headEnd type="none" len="sm" w="sm"/>
            <a:tailEnd type="none" len="sm" w="sm"/>
          </a:ln>
        </p:spPr>
      </p:sp>
      <p:sp>
        <p:nvSpPr>
          <p:cNvPr name="AutoShape 58" id="58"/>
          <p:cNvSpPr/>
          <p:nvPr/>
        </p:nvSpPr>
        <p:spPr>
          <a:xfrm>
            <a:off x="3422534" y="5754236"/>
            <a:ext cx="154230" cy="38100"/>
          </a:xfrm>
          <a:prstGeom prst="line">
            <a:avLst/>
          </a:prstGeom>
          <a:ln cap="flat" w="38100">
            <a:solidFill>
              <a:srgbClr val="000000"/>
            </a:solidFill>
            <a:prstDash val="solid"/>
            <a:headEnd type="none" len="sm" w="sm"/>
            <a:tailEnd type="none" len="sm" w="sm"/>
          </a:ln>
        </p:spPr>
      </p:sp>
      <p:sp>
        <p:nvSpPr>
          <p:cNvPr name="AutoShape 59" id="59"/>
          <p:cNvSpPr/>
          <p:nvPr/>
        </p:nvSpPr>
        <p:spPr>
          <a:xfrm>
            <a:off x="5534148" y="5654236"/>
            <a:ext cx="303322" cy="38100"/>
          </a:xfrm>
          <a:prstGeom prst="line">
            <a:avLst/>
          </a:prstGeom>
          <a:ln cap="flat" w="38100">
            <a:solidFill>
              <a:srgbClr val="000000"/>
            </a:solidFill>
            <a:prstDash val="solid"/>
            <a:headEnd type="none" len="sm" w="sm"/>
            <a:tailEnd type="none" len="sm" w="sm"/>
          </a:ln>
        </p:spPr>
      </p:sp>
      <p:sp>
        <p:nvSpPr>
          <p:cNvPr name="AutoShape 60" id="60"/>
          <p:cNvSpPr/>
          <p:nvPr/>
        </p:nvSpPr>
        <p:spPr>
          <a:xfrm>
            <a:off x="7736977" y="5652385"/>
            <a:ext cx="270054" cy="38100"/>
          </a:xfrm>
          <a:prstGeom prst="line">
            <a:avLst/>
          </a:prstGeom>
          <a:ln cap="flat" w="38100">
            <a:solidFill>
              <a:srgbClr val="000000"/>
            </a:solidFill>
            <a:prstDash val="solid"/>
            <a:headEnd type="none" len="sm" w="sm"/>
            <a:tailEnd type="none" len="sm" w="sm"/>
          </a:ln>
        </p:spPr>
      </p:sp>
      <p:sp>
        <p:nvSpPr>
          <p:cNvPr name="AutoShape 61" id="61"/>
          <p:cNvSpPr/>
          <p:nvPr/>
        </p:nvSpPr>
        <p:spPr>
          <a:xfrm>
            <a:off x="9893573" y="5639949"/>
            <a:ext cx="285261" cy="38100"/>
          </a:xfrm>
          <a:prstGeom prst="line">
            <a:avLst/>
          </a:prstGeom>
          <a:ln cap="flat" w="38100">
            <a:solidFill>
              <a:srgbClr val="000000"/>
            </a:solidFill>
            <a:prstDash val="solid"/>
            <a:headEnd type="none" len="sm" w="sm"/>
            <a:tailEnd type="none" len="sm" w="sm"/>
          </a:ln>
        </p:spPr>
      </p:sp>
      <p:sp>
        <p:nvSpPr>
          <p:cNvPr name="AutoShape 62" id="62"/>
          <p:cNvSpPr/>
          <p:nvPr/>
        </p:nvSpPr>
        <p:spPr>
          <a:xfrm>
            <a:off x="13058920" y="5538683"/>
            <a:ext cx="232399" cy="38100"/>
          </a:xfrm>
          <a:prstGeom prst="line">
            <a:avLst/>
          </a:prstGeom>
          <a:ln cap="flat" w="38100">
            <a:solidFill>
              <a:srgbClr val="000000"/>
            </a:solidFill>
            <a:prstDash val="solid"/>
            <a:headEnd type="none" len="sm" w="sm"/>
            <a:tailEnd type="none" len="sm" w="sm"/>
          </a:ln>
        </p:spPr>
      </p:sp>
      <p:sp>
        <p:nvSpPr>
          <p:cNvPr name="AutoShape 63" id="63"/>
          <p:cNvSpPr/>
          <p:nvPr/>
        </p:nvSpPr>
        <p:spPr>
          <a:xfrm>
            <a:off x="12113187" y="5742098"/>
            <a:ext cx="174430" cy="38100"/>
          </a:xfrm>
          <a:prstGeom prst="line">
            <a:avLst/>
          </a:prstGeom>
          <a:ln cap="flat" w="38100">
            <a:solidFill>
              <a:srgbClr val="000000"/>
            </a:solidFill>
            <a:prstDash val="solid"/>
            <a:headEnd type="none" len="sm" w="sm"/>
            <a:tailEnd type="none" len="sm" w="sm"/>
          </a:ln>
        </p:spPr>
      </p:sp>
      <p:sp>
        <p:nvSpPr>
          <p:cNvPr name="AutoShape 64" id="64"/>
          <p:cNvSpPr/>
          <p:nvPr/>
        </p:nvSpPr>
        <p:spPr>
          <a:xfrm>
            <a:off x="14086362" y="5762356"/>
            <a:ext cx="214946" cy="38100"/>
          </a:xfrm>
          <a:prstGeom prst="line">
            <a:avLst/>
          </a:prstGeom>
          <a:ln cap="flat" w="38100">
            <a:solidFill>
              <a:srgbClr val="000000"/>
            </a:solidFill>
            <a:prstDash val="solid"/>
            <a:headEnd type="none" len="sm" w="sm"/>
            <a:tailEnd type="none" len="sm" w="sm"/>
          </a:ln>
        </p:spPr>
      </p:sp>
      <p:sp>
        <p:nvSpPr>
          <p:cNvPr name="AutoShape 65" id="65"/>
          <p:cNvSpPr/>
          <p:nvPr/>
        </p:nvSpPr>
        <p:spPr>
          <a:xfrm>
            <a:off x="2382912" y="5495478"/>
            <a:ext cx="371952" cy="38100"/>
          </a:xfrm>
          <a:prstGeom prst="line">
            <a:avLst/>
          </a:prstGeom>
          <a:ln cap="flat" w="38100">
            <a:solidFill>
              <a:srgbClr val="000000"/>
            </a:solidFill>
            <a:prstDash val="solid"/>
            <a:headEnd type="none" len="sm" w="sm"/>
            <a:tailEnd type="none" len="sm" w="sm"/>
          </a:ln>
        </p:spPr>
      </p:sp>
      <p:sp>
        <p:nvSpPr>
          <p:cNvPr name="Freeform 66" id="66"/>
          <p:cNvSpPr/>
          <p:nvPr/>
        </p:nvSpPr>
        <p:spPr>
          <a:xfrm flipH="false" flipV="false" rot="0">
            <a:off x="1786733" y="5633649"/>
            <a:ext cx="696430" cy="662242"/>
          </a:xfrm>
          <a:custGeom>
            <a:avLst/>
            <a:gdLst/>
            <a:ahLst/>
            <a:cxnLst/>
            <a:rect r="r" b="b" t="t" l="l"/>
            <a:pathLst>
              <a:path h="662242" w="696430">
                <a:moveTo>
                  <a:pt x="0" y="0"/>
                </a:moveTo>
                <a:lnTo>
                  <a:pt x="696430" y="0"/>
                </a:lnTo>
                <a:lnTo>
                  <a:pt x="696430" y="662242"/>
                </a:lnTo>
                <a:lnTo>
                  <a:pt x="0" y="662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7" id="67"/>
          <p:cNvSpPr/>
          <p:nvPr/>
        </p:nvSpPr>
        <p:spPr>
          <a:xfrm flipH="false" flipV="false" rot="0">
            <a:off x="16743001" y="5633649"/>
            <a:ext cx="696430" cy="662242"/>
          </a:xfrm>
          <a:custGeom>
            <a:avLst/>
            <a:gdLst/>
            <a:ahLst/>
            <a:cxnLst/>
            <a:rect r="r" b="b" t="t" l="l"/>
            <a:pathLst>
              <a:path h="662242" w="696430">
                <a:moveTo>
                  <a:pt x="0" y="0"/>
                </a:moveTo>
                <a:lnTo>
                  <a:pt x="696431" y="0"/>
                </a:lnTo>
                <a:lnTo>
                  <a:pt x="696431" y="662242"/>
                </a:lnTo>
                <a:lnTo>
                  <a:pt x="0" y="662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8" id="68"/>
          <p:cNvGrpSpPr/>
          <p:nvPr/>
        </p:nvGrpSpPr>
        <p:grpSpPr>
          <a:xfrm rot="0">
            <a:off x="233975" y="8392763"/>
            <a:ext cx="14138848" cy="2990472"/>
            <a:chOff x="0" y="0"/>
            <a:chExt cx="3723812" cy="787614"/>
          </a:xfrm>
        </p:grpSpPr>
        <p:sp>
          <p:nvSpPr>
            <p:cNvPr name="Freeform 69" id="69"/>
            <p:cNvSpPr/>
            <p:nvPr/>
          </p:nvSpPr>
          <p:spPr>
            <a:xfrm flipH="false" flipV="false" rot="0">
              <a:off x="0" y="0"/>
              <a:ext cx="3723812" cy="787614"/>
            </a:xfrm>
            <a:custGeom>
              <a:avLst/>
              <a:gdLst/>
              <a:ahLst/>
              <a:cxnLst/>
              <a:rect r="r" b="b" t="t" l="l"/>
              <a:pathLst>
                <a:path h="787614" w="3723812">
                  <a:moveTo>
                    <a:pt x="27926" y="0"/>
                  </a:moveTo>
                  <a:lnTo>
                    <a:pt x="3695886" y="0"/>
                  </a:lnTo>
                  <a:cubicBezTo>
                    <a:pt x="3711309" y="0"/>
                    <a:pt x="3723812" y="12503"/>
                    <a:pt x="3723812" y="27926"/>
                  </a:cubicBezTo>
                  <a:lnTo>
                    <a:pt x="3723812" y="759688"/>
                  </a:lnTo>
                  <a:cubicBezTo>
                    <a:pt x="3723812" y="775111"/>
                    <a:pt x="3711309" y="787614"/>
                    <a:pt x="3695886" y="787614"/>
                  </a:cubicBezTo>
                  <a:lnTo>
                    <a:pt x="27926" y="787614"/>
                  </a:lnTo>
                  <a:cubicBezTo>
                    <a:pt x="12503" y="787614"/>
                    <a:pt x="0" y="775111"/>
                    <a:pt x="0" y="759688"/>
                  </a:cubicBezTo>
                  <a:lnTo>
                    <a:pt x="0" y="27926"/>
                  </a:lnTo>
                  <a:cubicBezTo>
                    <a:pt x="0" y="12503"/>
                    <a:pt x="12503" y="0"/>
                    <a:pt x="27926" y="0"/>
                  </a:cubicBezTo>
                  <a:close/>
                </a:path>
              </a:pathLst>
            </a:custGeom>
            <a:solidFill>
              <a:srgbClr val="E9B3A3"/>
            </a:solidFill>
          </p:spPr>
        </p:sp>
        <p:sp>
          <p:nvSpPr>
            <p:cNvPr name="TextBox 70" id="70"/>
            <p:cNvSpPr txBox="true"/>
            <p:nvPr/>
          </p:nvSpPr>
          <p:spPr>
            <a:xfrm>
              <a:off x="0" y="-38100"/>
              <a:ext cx="3723812" cy="825714"/>
            </a:xfrm>
            <a:prstGeom prst="rect">
              <a:avLst/>
            </a:prstGeom>
          </p:spPr>
          <p:txBody>
            <a:bodyPr anchor="ctr" rtlCol="false" tIns="50800" lIns="50800" bIns="50800" rIns="50800"/>
            <a:lstStyle/>
            <a:p>
              <a:pPr algn="ctr">
                <a:lnSpc>
                  <a:spcPts val="2449"/>
                </a:lnSpc>
              </a:pPr>
            </a:p>
          </p:txBody>
        </p:sp>
      </p:grpSp>
      <p:sp>
        <p:nvSpPr>
          <p:cNvPr name="Freeform 71" id="71"/>
          <p:cNvSpPr/>
          <p:nvPr/>
        </p:nvSpPr>
        <p:spPr>
          <a:xfrm flipH="false" flipV="false" rot="0">
            <a:off x="483962" y="8490520"/>
            <a:ext cx="396643" cy="377172"/>
          </a:xfrm>
          <a:custGeom>
            <a:avLst/>
            <a:gdLst/>
            <a:ahLst/>
            <a:cxnLst/>
            <a:rect r="r" b="b" t="t" l="l"/>
            <a:pathLst>
              <a:path h="377172" w="396643">
                <a:moveTo>
                  <a:pt x="0" y="0"/>
                </a:moveTo>
                <a:lnTo>
                  <a:pt x="396643" y="0"/>
                </a:lnTo>
                <a:lnTo>
                  <a:pt x="396643" y="377172"/>
                </a:lnTo>
                <a:lnTo>
                  <a:pt x="0" y="377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2" id="72"/>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Organizational chart</a:t>
            </a:r>
          </a:p>
        </p:txBody>
      </p:sp>
      <p:sp>
        <p:nvSpPr>
          <p:cNvPr name="TextBox 73" id="73"/>
          <p:cNvSpPr txBox="true"/>
          <p:nvPr/>
        </p:nvSpPr>
        <p:spPr>
          <a:xfrm rot="0">
            <a:off x="432013" y="8850529"/>
            <a:ext cx="13742772" cy="1253381"/>
          </a:xfrm>
          <a:prstGeom prst="rect">
            <a:avLst/>
          </a:prstGeom>
        </p:spPr>
        <p:txBody>
          <a:bodyPr anchor="t" rtlCol="false" tIns="0" lIns="0" bIns="0" rIns="0">
            <a:spAutoFit/>
          </a:bodyPr>
          <a:lstStyle/>
          <a:p>
            <a:pPr algn="just">
              <a:lnSpc>
                <a:spcPts val="3360"/>
              </a:lnSpc>
            </a:pPr>
            <a:r>
              <a:rPr lang="en-US" sz="2400">
                <a:solidFill>
                  <a:srgbClr val="000000"/>
                </a:solidFill>
                <a:latin typeface="Linux Biolinum"/>
              </a:rPr>
              <a:t>Since we are in a very competitive market with some apps that have similar functions we need a powerful marketing department to diferentiate us. Also to remain in the market we need to constantly update the product to compete against our rivals.</a:t>
            </a:r>
          </a:p>
        </p:txBody>
      </p:sp>
      <p:sp>
        <p:nvSpPr>
          <p:cNvPr name="TextBox 74" id="74"/>
          <p:cNvSpPr txBox="true"/>
          <p:nvPr/>
        </p:nvSpPr>
        <p:spPr>
          <a:xfrm rot="0">
            <a:off x="943141" y="8374333"/>
            <a:ext cx="2688016" cy="533346"/>
          </a:xfrm>
          <a:prstGeom prst="rect">
            <a:avLst/>
          </a:prstGeom>
        </p:spPr>
        <p:txBody>
          <a:bodyPr anchor="t" rtlCol="false" tIns="0" lIns="0" bIns="0" rIns="0">
            <a:spAutoFit/>
          </a:bodyPr>
          <a:lstStyle/>
          <a:p>
            <a:pPr algn="ctr">
              <a:lnSpc>
                <a:spcPts val="4200"/>
              </a:lnSpc>
            </a:pPr>
            <a:r>
              <a:rPr lang="en-US" sz="3000">
                <a:solidFill>
                  <a:srgbClr val="835F47"/>
                </a:solidFill>
                <a:latin typeface="Linux Biolinum"/>
              </a:rPr>
              <a:t>Key departments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070426" cy="3025765"/>
          </a:xfrm>
          <a:custGeom>
            <a:avLst/>
            <a:gdLst/>
            <a:ahLst/>
            <a:cxnLst/>
            <a:rect r="r" b="b" t="t" l="l"/>
            <a:pathLst>
              <a:path h="3025765" w="3070426">
                <a:moveTo>
                  <a:pt x="0" y="0"/>
                </a:moveTo>
                <a:lnTo>
                  <a:pt x="3070426" y="0"/>
                </a:lnTo>
                <a:lnTo>
                  <a:pt x="3070426" y="3025765"/>
                </a:lnTo>
                <a:lnTo>
                  <a:pt x="0" y="3025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382282" y="8758644"/>
            <a:ext cx="1172745" cy="3209005"/>
          </a:xfrm>
          <a:custGeom>
            <a:avLst/>
            <a:gdLst/>
            <a:ahLst/>
            <a:cxnLst/>
            <a:rect r="r" b="b" t="t" l="l"/>
            <a:pathLst>
              <a:path h="3209005" w="1172745">
                <a:moveTo>
                  <a:pt x="0" y="0"/>
                </a:moveTo>
                <a:lnTo>
                  <a:pt x="1172746" y="0"/>
                </a:lnTo>
                <a:lnTo>
                  <a:pt x="1172746" y="3209005"/>
                </a:lnTo>
                <a:lnTo>
                  <a:pt x="0" y="3209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9103034"/>
            <a:ext cx="2313857" cy="2280201"/>
          </a:xfrm>
          <a:custGeom>
            <a:avLst/>
            <a:gdLst/>
            <a:ahLst/>
            <a:cxnLst/>
            <a:rect r="r" b="b" t="t" l="l"/>
            <a:pathLst>
              <a:path h="2280201" w="2313857">
                <a:moveTo>
                  <a:pt x="0" y="0"/>
                </a:moveTo>
                <a:lnTo>
                  <a:pt x="2313857" y="0"/>
                </a:lnTo>
                <a:lnTo>
                  <a:pt x="2313857" y="2280201"/>
                </a:lnTo>
                <a:lnTo>
                  <a:pt x="0" y="2280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tretch>
            <a:fillRect/>
          </a:stretch>
        </p:blipFill>
        <p:spPr>
          <a:xfrm rot="0">
            <a:off x="304752" y="59558"/>
            <a:ext cx="18228881" cy="11095217"/>
          </a:xfrm>
          <a:prstGeom prst="rect">
            <a:avLst/>
          </a:prstGeom>
        </p:spPr>
      </p:pic>
      <p:grpSp>
        <p:nvGrpSpPr>
          <p:cNvPr name="Group 7" id="7"/>
          <p:cNvGrpSpPr/>
          <p:nvPr/>
        </p:nvGrpSpPr>
        <p:grpSpPr>
          <a:xfrm rot="0">
            <a:off x="5869720" y="4446767"/>
            <a:ext cx="468774" cy="4724923"/>
            <a:chOff x="0" y="0"/>
            <a:chExt cx="123463" cy="1244424"/>
          </a:xfrm>
        </p:grpSpPr>
        <p:sp>
          <p:nvSpPr>
            <p:cNvPr name="Freeform 8" id="8"/>
            <p:cNvSpPr/>
            <p:nvPr/>
          </p:nvSpPr>
          <p:spPr>
            <a:xfrm flipH="false" flipV="false" rot="0">
              <a:off x="0" y="0"/>
              <a:ext cx="123463" cy="1244424"/>
            </a:xfrm>
            <a:custGeom>
              <a:avLst/>
              <a:gdLst/>
              <a:ahLst/>
              <a:cxnLst/>
              <a:rect r="r" b="b" t="t" l="l"/>
              <a:pathLst>
                <a:path h="1244424" w="123463">
                  <a:moveTo>
                    <a:pt x="0" y="0"/>
                  </a:moveTo>
                  <a:lnTo>
                    <a:pt x="123463" y="0"/>
                  </a:lnTo>
                  <a:lnTo>
                    <a:pt x="123463" y="1244424"/>
                  </a:lnTo>
                  <a:lnTo>
                    <a:pt x="0" y="1244424"/>
                  </a:lnTo>
                  <a:close/>
                </a:path>
              </a:pathLst>
            </a:custGeom>
            <a:solidFill>
              <a:srgbClr val="835F47"/>
            </a:solidFill>
          </p:spPr>
        </p:sp>
        <p:sp>
          <p:nvSpPr>
            <p:cNvPr name="TextBox 9" id="9"/>
            <p:cNvSpPr txBox="true"/>
            <p:nvPr/>
          </p:nvSpPr>
          <p:spPr>
            <a:xfrm>
              <a:off x="0" y="-38100"/>
              <a:ext cx="123463" cy="1282524"/>
            </a:xfrm>
            <a:prstGeom prst="rect">
              <a:avLst/>
            </a:prstGeom>
          </p:spPr>
          <p:txBody>
            <a:bodyPr anchor="ctr" rtlCol="false" tIns="50800" lIns="50800" bIns="50800" rIns="50800"/>
            <a:lstStyle/>
            <a:p>
              <a:pPr algn="ctr">
                <a:lnSpc>
                  <a:spcPts val="2449"/>
                </a:lnSpc>
              </a:pPr>
            </a:p>
          </p:txBody>
        </p:sp>
      </p:grpSp>
      <p:grpSp>
        <p:nvGrpSpPr>
          <p:cNvPr name="Group 10" id="10"/>
          <p:cNvGrpSpPr/>
          <p:nvPr/>
        </p:nvGrpSpPr>
        <p:grpSpPr>
          <a:xfrm rot="0">
            <a:off x="8005369" y="4446767"/>
            <a:ext cx="465651" cy="4724923"/>
            <a:chOff x="0" y="0"/>
            <a:chExt cx="122641" cy="1244424"/>
          </a:xfrm>
        </p:grpSpPr>
        <p:sp>
          <p:nvSpPr>
            <p:cNvPr name="Freeform 11" id="11"/>
            <p:cNvSpPr/>
            <p:nvPr/>
          </p:nvSpPr>
          <p:spPr>
            <a:xfrm flipH="false" flipV="false" rot="0">
              <a:off x="0" y="0"/>
              <a:ext cx="122641" cy="1244424"/>
            </a:xfrm>
            <a:custGeom>
              <a:avLst/>
              <a:gdLst/>
              <a:ahLst/>
              <a:cxnLst/>
              <a:rect r="r" b="b" t="t" l="l"/>
              <a:pathLst>
                <a:path h="1244424" w="122641">
                  <a:moveTo>
                    <a:pt x="0" y="0"/>
                  </a:moveTo>
                  <a:lnTo>
                    <a:pt x="122641" y="0"/>
                  </a:lnTo>
                  <a:lnTo>
                    <a:pt x="122641" y="1244424"/>
                  </a:lnTo>
                  <a:lnTo>
                    <a:pt x="0" y="1244424"/>
                  </a:lnTo>
                  <a:close/>
                </a:path>
              </a:pathLst>
            </a:custGeom>
            <a:solidFill>
              <a:srgbClr val="835F47"/>
            </a:solidFill>
          </p:spPr>
        </p:sp>
        <p:sp>
          <p:nvSpPr>
            <p:cNvPr name="TextBox 12" id="12"/>
            <p:cNvSpPr txBox="true"/>
            <p:nvPr/>
          </p:nvSpPr>
          <p:spPr>
            <a:xfrm>
              <a:off x="0" y="-38100"/>
              <a:ext cx="122641" cy="1282524"/>
            </a:xfrm>
            <a:prstGeom prst="rect">
              <a:avLst/>
            </a:prstGeom>
          </p:spPr>
          <p:txBody>
            <a:bodyPr anchor="ctr" rtlCol="false" tIns="50800" lIns="50800" bIns="50800" rIns="50800"/>
            <a:lstStyle/>
            <a:p>
              <a:pPr algn="ctr">
                <a:lnSpc>
                  <a:spcPts val="2449"/>
                </a:lnSpc>
              </a:pPr>
            </a:p>
          </p:txBody>
        </p:sp>
      </p:grpSp>
      <p:grpSp>
        <p:nvGrpSpPr>
          <p:cNvPr name="Group 13" id="13"/>
          <p:cNvGrpSpPr/>
          <p:nvPr/>
        </p:nvGrpSpPr>
        <p:grpSpPr>
          <a:xfrm rot="0">
            <a:off x="10137895" y="4446767"/>
            <a:ext cx="471919" cy="4724923"/>
            <a:chOff x="0" y="0"/>
            <a:chExt cx="124292" cy="1244424"/>
          </a:xfrm>
        </p:grpSpPr>
        <p:sp>
          <p:nvSpPr>
            <p:cNvPr name="Freeform 14" id="14"/>
            <p:cNvSpPr/>
            <p:nvPr/>
          </p:nvSpPr>
          <p:spPr>
            <a:xfrm flipH="false" flipV="false" rot="0">
              <a:off x="0" y="0"/>
              <a:ext cx="124292" cy="1244424"/>
            </a:xfrm>
            <a:custGeom>
              <a:avLst/>
              <a:gdLst/>
              <a:ahLst/>
              <a:cxnLst/>
              <a:rect r="r" b="b" t="t" l="l"/>
              <a:pathLst>
                <a:path h="1244424" w="124292">
                  <a:moveTo>
                    <a:pt x="0" y="0"/>
                  </a:moveTo>
                  <a:lnTo>
                    <a:pt x="124292" y="0"/>
                  </a:lnTo>
                  <a:lnTo>
                    <a:pt x="124292" y="1244424"/>
                  </a:lnTo>
                  <a:lnTo>
                    <a:pt x="0" y="1244424"/>
                  </a:lnTo>
                  <a:close/>
                </a:path>
              </a:pathLst>
            </a:custGeom>
            <a:solidFill>
              <a:srgbClr val="835F47"/>
            </a:solidFill>
          </p:spPr>
        </p:sp>
        <p:sp>
          <p:nvSpPr>
            <p:cNvPr name="TextBox 15" id="15"/>
            <p:cNvSpPr txBox="true"/>
            <p:nvPr/>
          </p:nvSpPr>
          <p:spPr>
            <a:xfrm>
              <a:off x="0" y="-38100"/>
              <a:ext cx="124292" cy="1282524"/>
            </a:xfrm>
            <a:prstGeom prst="rect">
              <a:avLst/>
            </a:prstGeom>
          </p:spPr>
          <p:txBody>
            <a:bodyPr anchor="ctr" rtlCol="false" tIns="50800" lIns="50800" bIns="50800" rIns="50800"/>
            <a:lstStyle/>
            <a:p>
              <a:pPr algn="ctr">
                <a:lnSpc>
                  <a:spcPts val="2449"/>
                </a:lnSpc>
              </a:pPr>
            </a:p>
          </p:txBody>
        </p:sp>
      </p:grpSp>
      <p:grpSp>
        <p:nvGrpSpPr>
          <p:cNvPr name="Group 16" id="16"/>
          <p:cNvGrpSpPr/>
          <p:nvPr/>
        </p:nvGrpSpPr>
        <p:grpSpPr>
          <a:xfrm rot="0">
            <a:off x="12270421" y="4446767"/>
            <a:ext cx="476139" cy="4724923"/>
            <a:chOff x="0" y="0"/>
            <a:chExt cx="125403" cy="1244424"/>
          </a:xfrm>
        </p:grpSpPr>
        <p:sp>
          <p:nvSpPr>
            <p:cNvPr name="Freeform 17" id="17"/>
            <p:cNvSpPr/>
            <p:nvPr/>
          </p:nvSpPr>
          <p:spPr>
            <a:xfrm flipH="false" flipV="false" rot="0">
              <a:off x="0" y="0"/>
              <a:ext cx="125403" cy="1244424"/>
            </a:xfrm>
            <a:custGeom>
              <a:avLst/>
              <a:gdLst/>
              <a:ahLst/>
              <a:cxnLst/>
              <a:rect r="r" b="b" t="t" l="l"/>
              <a:pathLst>
                <a:path h="1244424" w="125403">
                  <a:moveTo>
                    <a:pt x="0" y="0"/>
                  </a:moveTo>
                  <a:lnTo>
                    <a:pt x="125403" y="0"/>
                  </a:lnTo>
                  <a:lnTo>
                    <a:pt x="125403" y="1244424"/>
                  </a:lnTo>
                  <a:lnTo>
                    <a:pt x="0" y="1244424"/>
                  </a:lnTo>
                  <a:close/>
                </a:path>
              </a:pathLst>
            </a:custGeom>
            <a:solidFill>
              <a:srgbClr val="835F47"/>
            </a:solidFill>
          </p:spPr>
        </p:sp>
        <p:sp>
          <p:nvSpPr>
            <p:cNvPr name="TextBox 18" id="18"/>
            <p:cNvSpPr txBox="true"/>
            <p:nvPr/>
          </p:nvSpPr>
          <p:spPr>
            <a:xfrm>
              <a:off x="0" y="-38100"/>
              <a:ext cx="125403" cy="1282524"/>
            </a:xfrm>
            <a:prstGeom prst="rect">
              <a:avLst/>
            </a:prstGeom>
          </p:spPr>
          <p:txBody>
            <a:bodyPr anchor="ctr" rtlCol="false" tIns="50800" lIns="50800" bIns="50800" rIns="50800"/>
            <a:lstStyle/>
            <a:p>
              <a:pPr algn="ctr">
                <a:lnSpc>
                  <a:spcPts val="2449"/>
                </a:lnSpc>
              </a:pPr>
            </a:p>
          </p:txBody>
        </p:sp>
      </p:grpSp>
      <p:grpSp>
        <p:nvGrpSpPr>
          <p:cNvPr name="Group 19" id="19"/>
          <p:cNvGrpSpPr/>
          <p:nvPr/>
        </p:nvGrpSpPr>
        <p:grpSpPr>
          <a:xfrm rot="0">
            <a:off x="14413435" y="4446767"/>
            <a:ext cx="476139" cy="4724923"/>
            <a:chOff x="0" y="0"/>
            <a:chExt cx="125403" cy="1244424"/>
          </a:xfrm>
        </p:grpSpPr>
        <p:sp>
          <p:nvSpPr>
            <p:cNvPr name="Freeform 20" id="20"/>
            <p:cNvSpPr/>
            <p:nvPr/>
          </p:nvSpPr>
          <p:spPr>
            <a:xfrm flipH="false" flipV="false" rot="0">
              <a:off x="0" y="0"/>
              <a:ext cx="125403" cy="1244424"/>
            </a:xfrm>
            <a:custGeom>
              <a:avLst/>
              <a:gdLst/>
              <a:ahLst/>
              <a:cxnLst/>
              <a:rect r="r" b="b" t="t" l="l"/>
              <a:pathLst>
                <a:path h="1244424" w="125403">
                  <a:moveTo>
                    <a:pt x="0" y="0"/>
                  </a:moveTo>
                  <a:lnTo>
                    <a:pt x="125403" y="0"/>
                  </a:lnTo>
                  <a:lnTo>
                    <a:pt x="125403" y="1244424"/>
                  </a:lnTo>
                  <a:lnTo>
                    <a:pt x="0" y="1244424"/>
                  </a:lnTo>
                  <a:close/>
                </a:path>
              </a:pathLst>
            </a:custGeom>
            <a:solidFill>
              <a:srgbClr val="835F47"/>
            </a:solidFill>
          </p:spPr>
        </p:sp>
        <p:sp>
          <p:nvSpPr>
            <p:cNvPr name="TextBox 21" id="21"/>
            <p:cNvSpPr txBox="true"/>
            <p:nvPr/>
          </p:nvSpPr>
          <p:spPr>
            <a:xfrm>
              <a:off x="0" y="-38100"/>
              <a:ext cx="125403" cy="1282524"/>
            </a:xfrm>
            <a:prstGeom prst="rect">
              <a:avLst/>
            </a:prstGeom>
          </p:spPr>
          <p:txBody>
            <a:bodyPr anchor="ctr" rtlCol="false" tIns="50800" lIns="50800" bIns="50800" rIns="50800"/>
            <a:lstStyle/>
            <a:p>
              <a:pPr algn="ctr">
                <a:lnSpc>
                  <a:spcPts val="2449"/>
                </a:lnSpc>
              </a:pPr>
            </a:p>
          </p:txBody>
        </p:sp>
      </p:grpSp>
      <p:grpSp>
        <p:nvGrpSpPr>
          <p:cNvPr name="Group 22" id="22"/>
          <p:cNvGrpSpPr/>
          <p:nvPr/>
        </p:nvGrpSpPr>
        <p:grpSpPr>
          <a:xfrm rot="0">
            <a:off x="16546924" y="4446767"/>
            <a:ext cx="476139" cy="4724923"/>
            <a:chOff x="0" y="0"/>
            <a:chExt cx="125403" cy="1244424"/>
          </a:xfrm>
        </p:grpSpPr>
        <p:sp>
          <p:nvSpPr>
            <p:cNvPr name="Freeform 23" id="23"/>
            <p:cNvSpPr/>
            <p:nvPr/>
          </p:nvSpPr>
          <p:spPr>
            <a:xfrm flipH="false" flipV="false" rot="0">
              <a:off x="0" y="0"/>
              <a:ext cx="125403" cy="1244424"/>
            </a:xfrm>
            <a:custGeom>
              <a:avLst/>
              <a:gdLst/>
              <a:ahLst/>
              <a:cxnLst/>
              <a:rect r="r" b="b" t="t" l="l"/>
              <a:pathLst>
                <a:path h="1244424" w="125403">
                  <a:moveTo>
                    <a:pt x="0" y="0"/>
                  </a:moveTo>
                  <a:lnTo>
                    <a:pt x="125403" y="0"/>
                  </a:lnTo>
                  <a:lnTo>
                    <a:pt x="125403" y="1244424"/>
                  </a:lnTo>
                  <a:lnTo>
                    <a:pt x="0" y="1244424"/>
                  </a:lnTo>
                  <a:close/>
                </a:path>
              </a:pathLst>
            </a:custGeom>
            <a:solidFill>
              <a:srgbClr val="835F47"/>
            </a:solidFill>
          </p:spPr>
        </p:sp>
        <p:sp>
          <p:nvSpPr>
            <p:cNvPr name="TextBox 24" id="24"/>
            <p:cNvSpPr txBox="true"/>
            <p:nvPr/>
          </p:nvSpPr>
          <p:spPr>
            <a:xfrm>
              <a:off x="0" y="-38100"/>
              <a:ext cx="125403" cy="1282524"/>
            </a:xfrm>
            <a:prstGeom prst="rect">
              <a:avLst/>
            </a:prstGeom>
          </p:spPr>
          <p:txBody>
            <a:bodyPr anchor="ctr" rtlCol="false" tIns="50800" lIns="50800" bIns="50800" rIns="50800"/>
            <a:lstStyle/>
            <a:p>
              <a:pPr algn="ctr">
                <a:lnSpc>
                  <a:spcPts val="2449"/>
                </a:lnSpc>
              </a:pPr>
            </a:p>
          </p:txBody>
        </p:sp>
      </p:grpSp>
      <p:grpSp>
        <p:nvGrpSpPr>
          <p:cNvPr name="Group 25" id="25"/>
          <p:cNvGrpSpPr/>
          <p:nvPr/>
        </p:nvGrpSpPr>
        <p:grpSpPr>
          <a:xfrm rot="0">
            <a:off x="4285325" y="1701967"/>
            <a:ext cx="103813" cy="104726"/>
            <a:chOff x="0" y="0"/>
            <a:chExt cx="27342" cy="27582"/>
          </a:xfrm>
        </p:grpSpPr>
        <p:sp>
          <p:nvSpPr>
            <p:cNvPr name="Freeform 26" id="26"/>
            <p:cNvSpPr/>
            <p:nvPr/>
          </p:nvSpPr>
          <p:spPr>
            <a:xfrm flipH="false" flipV="false" rot="0">
              <a:off x="0" y="0"/>
              <a:ext cx="27342" cy="27582"/>
            </a:xfrm>
            <a:custGeom>
              <a:avLst/>
              <a:gdLst/>
              <a:ahLst/>
              <a:cxnLst/>
              <a:rect r="r" b="b" t="t" l="l"/>
              <a:pathLst>
                <a:path h="27582" w="27342">
                  <a:moveTo>
                    <a:pt x="0" y="0"/>
                  </a:moveTo>
                  <a:lnTo>
                    <a:pt x="27342" y="0"/>
                  </a:lnTo>
                  <a:lnTo>
                    <a:pt x="27342" y="27582"/>
                  </a:lnTo>
                  <a:lnTo>
                    <a:pt x="0" y="27582"/>
                  </a:lnTo>
                  <a:close/>
                </a:path>
              </a:pathLst>
            </a:custGeom>
            <a:solidFill>
              <a:srgbClr val="835F47"/>
            </a:solidFill>
          </p:spPr>
        </p:sp>
        <p:sp>
          <p:nvSpPr>
            <p:cNvPr name="TextBox 27" id="27"/>
            <p:cNvSpPr txBox="true"/>
            <p:nvPr/>
          </p:nvSpPr>
          <p:spPr>
            <a:xfrm>
              <a:off x="0" y="-38100"/>
              <a:ext cx="27342" cy="65682"/>
            </a:xfrm>
            <a:prstGeom prst="rect">
              <a:avLst/>
            </a:prstGeom>
          </p:spPr>
          <p:txBody>
            <a:bodyPr anchor="ctr" rtlCol="false" tIns="50800" lIns="50800" bIns="50800" rIns="50800"/>
            <a:lstStyle/>
            <a:p>
              <a:pPr algn="ctr">
                <a:lnSpc>
                  <a:spcPts val="2449"/>
                </a:lnSpc>
              </a:pPr>
            </a:p>
          </p:txBody>
        </p:sp>
      </p:grpSp>
      <p:sp>
        <p:nvSpPr>
          <p:cNvPr name="TextBox 28" id="28"/>
          <p:cNvSpPr txBox="true"/>
          <p:nvPr/>
        </p:nvSpPr>
        <p:spPr>
          <a:xfrm rot="0">
            <a:off x="4154883" y="316440"/>
            <a:ext cx="1014999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Company growth</a:t>
            </a:r>
          </a:p>
        </p:txBody>
      </p:sp>
      <p:sp>
        <p:nvSpPr>
          <p:cNvPr name="TextBox 29" id="29"/>
          <p:cNvSpPr txBox="true"/>
          <p:nvPr/>
        </p:nvSpPr>
        <p:spPr>
          <a:xfrm rot="-5400000">
            <a:off x="-1092728" y="4898082"/>
            <a:ext cx="5072944" cy="490837"/>
          </a:xfrm>
          <a:prstGeom prst="rect">
            <a:avLst/>
          </a:prstGeom>
        </p:spPr>
        <p:txBody>
          <a:bodyPr anchor="t" rtlCol="false" tIns="0" lIns="0" bIns="0" rIns="0">
            <a:spAutoFit/>
          </a:bodyPr>
          <a:lstStyle/>
          <a:p>
            <a:pPr algn="ctr">
              <a:lnSpc>
                <a:spcPts val="3920"/>
              </a:lnSpc>
            </a:pPr>
            <a:r>
              <a:rPr lang="en-US" sz="2800">
                <a:solidFill>
                  <a:srgbClr val="91612F"/>
                </a:solidFill>
                <a:latin typeface="Linux Biolinum Bold"/>
              </a:rPr>
              <a:t>FTE (headcount + contractors)</a:t>
            </a:r>
          </a:p>
        </p:txBody>
      </p:sp>
      <p:sp>
        <p:nvSpPr>
          <p:cNvPr name="TextBox 30" id="30"/>
          <p:cNvSpPr txBox="true"/>
          <p:nvPr/>
        </p:nvSpPr>
        <p:spPr>
          <a:xfrm rot="0">
            <a:off x="9114622" y="9796145"/>
            <a:ext cx="822920" cy="490855"/>
          </a:xfrm>
          <a:prstGeom prst="rect">
            <a:avLst/>
          </a:prstGeom>
        </p:spPr>
        <p:txBody>
          <a:bodyPr anchor="t" rtlCol="false" tIns="0" lIns="0" bIns="0" rIns="0">
            <a:spAutoFit/>
          </a:bodyPr>
          <a:lstStyle/>
          <a:p>
            <a:pPr algn="ctr">
              <a:lnSpc>
                <a:spcPts val="3920"/>
              </a:lnSpc>
            </a:pPr>
            <a:r>
              <a:rPr lang="en-US" sz="2800">
                <a:solidFill>
                  <a:srgbClr val="91612F"/>
                </a:solidFill>
                <a:latin typeface="Linux Biolinum Bold"/>
              </a:rPr>
              <a:t>Time</a:t>
            </a:r>
          </a:p>
        </p:txBody>
      </p:sp>
      <p:sp>
        <p:nvSpPr>
          <p:cNvPr name="TextBox 31" id="31"/>
          <p:cNvSpPr txBox="true"/>
          <p:nvPr/>
        </p:nvSpPr>
        <p:spPr>
          <a:xfrm rot="0">
            <a:off x="2163575" y="9567601"/>
            <a:ext cx="1991308"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Company Creation</a:t>
            </a:r>
          </a:p>
        </p:txBody>
      </p:sp>
      <p:sp>
        <p:nvSpPr>
          <p:cNvPr name="TextBox 32" id="32"/>
          <p:cNvSpPr txBox="true"/>
          <p:nvPr/>
        </p:nvSpPr>
        <p:spPr>
          <a:xfrm rot="0">
            <a:off x="4655725" y="9567601"/>
            <a:ext cx="1386471"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Development</a:t>
            </a:r>
          </a:p>
        </p:txBody>
      </p:sp>
      <p:sp>
        <p:nvSpPr>
          <p:cNvPr name="TextBox 33" id="33"/>
          <p:cNvSpPr txBox="true"/>
          <p:nvPr/>
        </p:nvSpPr>
        <p:spPr>
          <a:xfrm rot="0">
            <a:off x="7160593" y="9567601"/>
            <a:ext cx="764165"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Testing</a:t>
            </a:r>
          </a:p>
        </p:txBody>
      </p:sp>
      <p:sp>
        <p:nvSpPr>
          <p:cNvPr name="TextBox 34" id="34"/>
          <p:cNvSpPr txBox="true"/>
          <p:nvPr/>
        </p:nvSpPr>
        <p:spPr>
          <a:xfrm rot="0">
            <a:off x="8847744" y="9567601"/>
            <a:ext cx="1356676"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Final Release</a:t>
            </a:r>
          </a:p>
        </p:txBody>
      </p:sp>
      <p:sp>
        <p:nvSpPr>
          <p:cNvPr name="TextBox 35" id="35"/>
          <p:cNvSpPr txBox="true"/>
          <p:nvPr/>
        </p:nvSpPr>
        <p:spPr>
          <a:xfrm rot="0">
            <a:off x="11200296" y="9567601"/>
            <a:ext cx="1212774"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Corrections</a:t>
            </a:r>
          </a:p>
        </p:txBody>
      </p:sp>
      <p:sp>
        <p:nvSpPr>
          <p:cNvPr name="TextBox 36" id="36"/>
          <p:cNvSpPr txBox="true"/>
          <p:nvPr/>
        </p:nvSpPr>
        <p:spPr>
          <a:xfrm rot="0">
            <a:off x="14101362" y="9578584"/>
            <a:ext cx="1763376" cy="348755"/>
          </a:xfrm>
          <a:prstGeom prst="rect">
            <a:avLst/>
          </a:prstGeom>
        </p:spPr>
        <p:txBody>
          <a:bodyPr anchor="t" rtlCol="false" tIns="0" lIns="0" bIns="0" rIns="0">
            <a:spAutoFit/>
          </a:bodyPr>
          <a:lstStyle/>
          <a:p>
            <a:pPr algn="ctr">
              <a:lnSpc>
                <a:spcPts val="2782"/>
              </a:lnSpc>
            </a:pPr>
            <a:r>
              <a:rPr lang="en-US" sz="1987">
                <a:solidFill>
                  <a:srgbClr val="91612F"/>
                </a:solidFill>
                <a:latin typeface="Linux Biolinum"/>
              </a:rPr>
              <a:t>Possible Updates</a:t>
            </a:r>
          </a:p>
        </p:txBody>
      </p:sp>
      <p:sp>
        <p:nvSpPr>
          <p:cNvPr name="TextBox 37" id="37"/>
          <p:cNvSpPr txBox="true"/>
          <p:nvPr/>
        </p:nvSpPr>
        <p:spPr>
          <a:xfrm rot="0">
            <a:off x="4506107" y="1555745"/>
            <a:ext cx="497627" cy="349543"/>
          </a:xfrm>
          <a:prstGeom prst="rect">
            <a:avLst/>
          </a:prstGeom>
        </p:spPr>
        <p:txBody>
          <a:bodyPr anchor="t" rtlCol="false" tIns="0" lIns="0" bIns="0" rIns="0">
            <a:spAutoFit/>
          </a:bodyPr>
          <a:lstStyle/>
          <a:p>
            <a:pPr algn="ctr">
              <a:lnSpc>
                <a:spcPts val="2782"/>
              </a:lnSpc>
            </a:pPr>
            <a:r>
              <a:rPr lang="en-US" sz="1987">
                <a:solidFill>
                  <a:srgbClr val="000000"/>
                </a:solidFill>
                <a:latin typeface="Linux Biolinum"/>
              </a:rPr>
              <a:t>Tech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02079">
            <a:off x="4837075"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58377" y="1014683"/>
            <a:ext cx="1879005" cy="4270376"/>
          </a:xfrm>
          <a:prstGeom prst="rect">
            <a:avLst/>
          </a:prstGeom>
        </p:spPr>
        <p:txBody>
          <a:bodyPr anchor="t" rtlCol="false" tIns="0" lIns="0" bIns="0" rIns="0">
            <a:spAutoFit/>
          </a:bodyPr>
          <a:lstStyle/>
          <a:p>
            <a:pPr algn="ctr">
              <a:lnSpc>
                <a:spcPts val="34999"/>
              </a:lnSpc>
            </a:pPr>
            <a:r>
              <a:rPr lang="en-US" sz="24999">
                <a:solidFill>
                  <a:srgbClr val="ED913F">
                    <a:alpha val="29804"/>
                  </a:srgbClr>
                </a:solidFill>
                <a:latin typeface="Canva Sans 1 Bold"/>
              </a:rPr>
              <a:t>T</a:t>
            </a:r>
          </a:p>
        </p:txBody>
      </p:sp>
      <p:sp>
        <p:nvSpPr>
          <p:cNvPr name="TextBox 4" id="4"/>
          <p:cNvSpPr txBox="true"/>
          <p:nvPr/>
        </p:nvSpPr>
        <p:spPr>
          <a:xfrm rot="0">
            <a:off x="10198247" y="1014683"/>
            <a:ext cx="2469654" cy="4270376"/>
          </a:xfrm>
          <a:prstGeom prst="rect">
            <a:avLst/>
          </a:prstGeom>
        </p:spPr>
        <p:txBody>
          <a:bodyPr anchor="t" rtlCol="false" tIns="0" lIns="0" bIns="0" rIns="0">
            <a:spAutoFit/>
          </a:bodyPr>
          <a:lstStyle/>
          <a:p>
            <a:pPr algn="ctr">
              <a:lnSpc>
                <a:spcPts val="34999"/>
              </a:lnSpc>
            </a:pPr>
            <a:r>
              <a:rPr lang="en-US" sz="24999">
                <a:solidFill>
                  <a:srgbClr val="C46E28">
                    <a:alpha val="29804"/>
                  </a:srgbClr>
                </a:solidFill>
                <a:latin typeface="Canva Sans 1 Bold"/>
              </a:rPr>
              <a:t>O</a:t>
            </a:r>
          </a:p>
        </p:txBody>
      </p:sp>
      <p:sp>
        <p:nvSpPr>
          <p:cNvPr name="Freeform 5" id="5"/>
          <p:cNvSpPr/>
          <p:nvPr/>
        </p:nvSpPr>
        <p:spPr>
          <a:xfrm flipH="false" flipV="false" rot="5302079">
            <a:off x="12854153"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97728" y="6409009"/>
            <a:ext cx="372235" cy="430104"/>
          </a:xfrm>
          <a:custGeom>
            <a:avLst/>
            <a:gdLst/>
            <a:ahLst/>
            <a:cxnLst/>
            <a:rect r="r" b="b" t="t" l="l"/>
            <a:pathLst>
              <a:path h="430104" w="372235">
                <a:moveTo>
                  <a:pt x="0" y="0"/>
                </a:moveTo>
                <a:lnTo>
                  <a:pt x="372235" y="0"/>
                </a:lnTo>
                <a:lnTo>
                  <a:pt x="372235" y="430103"/>
                </a:lnTo>
                <a:lnTo>
                  <a:pt x="0" y="430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93154" y="1014683"/>
            <a:ext cx="1947168" cy="4270376"/>
          </a:xfrm>
          <a:prstGeom prst="rect">
            <a:avLst/>
          </a:prstGeom>
        </p:spPr>
        <p:txBody>
          <a:bodyPr anchor="t" rtlCol="false" tIns="0" lIns="0" bIns="0" rIns="0">
            <a:spAutoFit/>
          </a:bodyPr>
          <a:lstStyle/>
          <a:p>
            <a:pPr algn="ctr">
              <a:lnSpc>
                <a:spcPts val="34999"/>
              </a:lnSpc>
            </a:pPr>
            <a:r>
              <a:rPr lang="en-US" sz="24999">
                <a:solidFill>
                  <a:srgbClr val="8F5546"/>
                </a:solidFill>
                <a:latin typeface="Canva Sans 1 Bold"/>
              </a:rPr>
              <a:t>S</a:t>
            </a:r>
          </a:p>
        </p:txBody>
      </p:sp>
      <p:sp>
        <p:nvSpPr>
          <p:cNvPr name="TextBox 8" id="8"/>
          <p:cNvSpPr txBox="true"/>
          <p:nvPr/>
        </p:nvSpPr>
        <p:spPr>
          <a:xfrm rot="0">
            <a:off x="5716288" y="1014683"/>
            <a:ext cx="2967236" cy="4270376"/>
          </a:xfrm>
          <a:prstGeom prst="rect">
            <a:avLst/>
          </a:prstGeom>
        </p:spPr>
        <p:txBody>
          <a:bodyPr anchor="t" rtlCol="false" tIns="0" lIns="0" bIns="0" rIns="0">
            <a:spAutoFit/>
          </a:bodyPr>
          <a:lstStyle/>
          <a:p>
            <a:pPr algn="ctr">
              <a:lnSpc>
                <a:spcPts val="34999"/>
              </a:lnSpc>
            </a:pPr>
            <a:r>
              <a:rPr lang="en-US" sz="24999">
                <a:solidFill>
                  <a:srgbClr val="9D6831"/>
                </a:solidFill>
                <a:latin typeface="Canva Sans 1 Bold"/>
              </a:rPr>
              <a:t>W</a:t>
            </a:r>
          </a:p>
        </p:txBody>
      </p:sp>
      <p:sp>
        <p:nvSpPr>
          <p:cNvPr name="TextBox 9" id="9"/>
          <p:cNvSpPr txBox="true"/>
          <p:nvPr/>
        </p:nvSpPr>
        <p:spPr>
          <a:xfrm rot="0">
            <a:off x="0" y="-24461"/>
            <a:ext cx="10506263" cy="1295400"/>
          </a:xfrm>
          <a:prstGeom prst="rect">
            <a:avLst/>
          </a:prstGeom>
        </p:spPr>
        <p:txBody>
          <a:bodyPr anchor="t" rtlCol="false" tIns="0" lIns="0" bIns="0" rIns="0">
            <a:spAutoFit/>
          </a:bodyPr>
          <a:lstStyle/>
          <a:p>
            <a:pPr algn="ctr">
              <a:lnSpc>
                <a:spcPts val="10500"/>
              </a:lnSpc>
            </a:pPr>
            <a:r>
              <a:rPr lang="en-US" sz="7500">
                <a:solidFill>
                  <a:srgbClr val="AB846E"/>
                </a:solidFill>
                <a:latin typeface="Canva Sans 1 Bold"/>
              </a:rPr>
              <a:t>Internal</a:t>
            </a:r>
          </a:p>
        </p:txBody>
      </p:sp>
      <p:sp>
        <p:nvSpPr>
          <p:cNvPr name="TextBox 10" id="10"/>
          <p:cNvSpPr txBox="true"/>
          <p:nvPr/>
        </p:nvSpPr>
        <p:spPr>
          <a:xfrm rot="0">
            <a:off x="7936332" y="-24461"/>
            <a:ext cx="10506263" cy="1295400"/>
          </a:xfrm>
          <a:prstGeom prst="rect">
            <a:avLst/>
          </a:prstGeom>
        </p:spPr>
        <p:txBody>
          <a:bodyPr anchor="t" rtlCol="false" tIns="0" lIns="0" bIns="0" rIns="0">
            <a:spAutoFit/>
          </a:bodyPr>
          <a:lstStyle/>
          <a:p>
            <a:pPr algn="ctr">
              <a:lnSpc>
                <a:spcPts val="10500"/>
              </a:lnSpc>
            </a:pPr>
            <a:r>
              <a:rPr lang="en-US" sz="7500">
                <a:solidFill>
                  <a:srgbClr val="AB846E">
                    <a:alpha val="29804"/>
                  </a:srgbClr>
                </a:solidFill>
                <a:latin typeface="Canva Sans 1 Bold"/>
              </a:rPr>
              <a:t>External</a:t>
            </a:r>
          </a:p>
        </p:txBody>
      </p:sp>
      <p:sp>
        <p:nvSpPr>
          <p:cNvPr name="TextBox 11" id="11"/>
          <p:cNvSpPr txBox="true"/>
          <p:nvPr/>
        </p:nvSpPr>
        <p:spPr>
          <a:xfrm rot="0">
            <a:off x="1993154" y="5380309"/>
            <a:ext cx="3261221" cy="1028700"/>
          </a:xfrm>
          <a:prstGeom prst="rect">
            <a:avLst/>
          </a:prstGeom>
        </p:spPr>
        <p:txBody>
          <a:bodyPr anchor="t" rtlCol="false" tIns="0" lIns="0" bIns="0" rIns="0">
            <a:spAutoFit/>
          </a:bodyPr>
          <a:lstStyle/>
          <a:p>
            <a:pPr algn="ctr">
              <a:lnSpc>
                <a:spcPts val="8400"/>
              </a:lnSpc>
            </a:pPr>
            <a:r>
              <a:rPr lang="en-US" sz="6000">
                <a:solidFill>
                  <a:srgbClr val="8F5546"/>
                </a:solidFill>
                <a:latin typeface="Canva Sans 1 Bold"/>
              </a:rPr>
              <a:t>Strength</a:t>
            </a:r>
          </a:p>
        </p:txBody>
      </p:sp>
      <p:sp>
        <p:nvSpPr>
          <p:cNvPr name="TextBox 12" id="12"/>
          <p:cNvSpPr txBox="true"/>
          <p:nvPr/>
        </p:nvSpPr>
        <p:spPr>
          <a:xfrm rot="0">
            <a:off x="10107127" y="5399358"/>
            <a:ext cx="3686175" cy="1009651"/>
          </a:xfrm>
          <a:prstGeom prst="rect">
            <a:avLst/>
          </a:prstGeom>
        </p:spPr>
        <p:txBody>
          <a:bodyPr anchor="t" rtlCol="false" tIns="0" lIns="0" bIns="0" rIns="0">
            <a:spAutoFit/>
          </a:bodyPr>
          <a:lstStyle/>
          <a:p>
            <a:pPr algn="ctr">
              <a:lnSpc>
                <a:spcPts val="8399"/>
              </a:lnSpc>
            </a:pPr>
            <a:r>
              <a:rPr lang="en-US" sz="5999">
                <a:solidFill>
                  <a:srgbClr val="9D6831"/>
                </a:solidFill>
                <a:latin typeface="Canva Sans 1 Bold"/>
              </a:rPr>
              <a:t>Weakness</a:t>
            </a:r>
          </a:p>
        </p:txBody>
      </p:sp>
      <p:sp>
        <p:nvSpPr>
          <p:cNvPr name="Freeform 13" id="13"/>
          <p:cNvSpPr/>
          <p:nvPr/>
        </p:nvSpPr>
        <p:spPr>
          <a:xfrm flipH="false" flipV="false" rot="0">
            <a:off x="1993154" y="7655668"/>
            <a:ext cx="372235" cy="430104"/>
          </a:xfrm>
          <a:custGeom>
            <a:avLst/>
            <a:gdLst/>
            <a:ahLst/>
            <a:cxnLst/>
            <a:rect r="r" b="b" t="t" l="l"/>
            <a:pathLst>
              <a:path h="430104" w="372235">
                <a:moveTo>
                  <a:pt x="0" y="0"/>
                </a:moveTo>
                <a:lnTo>
                  <a:pt x="372235" y="0"/>
                </a:lnTo>
                <a:lnTo>
                  <a:pt x="372235" y="430104"/>
                </a:lnTo>
                <a:lnTo>
                  <a:pt x="0" y="430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528034" y="6351859"/>
            <a:ext cx="2977336" cy="457001"/>
          </a:xfrm>
          <a:prstGeom prst="rect">
            <a:avLst/>
          </a:prstGeom>
        </p:spPr>
        <p:txBody>
          <a:bodyPr anchor="t" rtlCol="false" tIns="0" lIns="0" bIns="0" rIns="0">
            <a:spAutoFit/>
          </a:bodyPr>
          <a:lstStyle/>
          <a:p>
            <a:pPr>
              <a:lnSpc>
                <a:spcPts val="3704"/>
              </a:lnSpc>
            </a:pPr>
            <a:r>
              <a:rPr lang="en-US" sz="2646">
                <a:solidFill>
                  <a:srgbClr val="000000"/>
                </a:solidFill>
                <a:latin typeface="Canva Sans 1"/>
              </a:rPr>
              <a:t>Recurring revenue</a:t>
            </a:r>
          </a:p>
        </p:txBody>
      </p:sp>
      <p:sp>
        <p:nvSpPr>
          <p:cNvPr name="TextBox 15" id="15"/>
          <p:cNvSpPr txBox="true"/>
          <p:nvPr/>
        </p:nvSpPr>
        <p:spPr>
          <a:xfrm rot="0">
            <a:off x="2523460" y="7728898"/>
            <a:ext cx="5001733" cy="349162"/>
          </a:xfrm>
          <a:prstGeom prst="rect">
            <a:avLst/>
          </a:prstGeom>
        </p:spPr>
        <p:txBody>
          <a:bodyPr anchor="t" rtlCol="false" tIns="0" lIns="0" bIns="0" rIns="0">
            <a:spAutoFit/>
          </a:bodyPr>
          <a:lstStyle/>
          <a:p>
            <a:pPr>
              <a:lnSpc>
                <a:spcPts val="2619"/>
              </a:lnSpc>
            </a:pPr>
            <a:r>
              <a:rPr lang="en-US" sz="2646">
                <a:solidFill>
                  <a:srgbClr val="000000"/>
                </a:solidFill>
                <a:latin typeface="Canva Sans 1"/>
              </a:rPr>
              <a:t>Many services in one place</a:t>
            </a:r>
          </a:p>
        </p:txBody>
      </p:sp>
      <p:sp>
        <p:nvSpPr>
          <p:cNvPr name="Freeform 16" id="16"/>
          <p:cNvSpPr/>
          <p:nvPr/>
        </p:nvSpPr>
        <p:spPr>
          <a:xfrm flipH="false" flipV="false" rot="0">
            <a:off x="10107127" y="6553136"/>
            <a:ext cx="342965" cy="396283"/>
          </a:xfrm>
          <a:custGeom>
            <a:avLst/>
            <a:gdLst/>
            <a:ahLst/>
            <a:cxnLst/>
            <a:rect r="r" b="b" t="t" l="l"/>
            <a:pathLst>
              <a:path h="396283" w="342965">
                <a:moveTo>
                  <a:pt x="0" y="0"/>
                </a:moveTo>
                <a:lnTo>
                  <a:pt x="342965" y="0"/>
                </a:lnTo>
                <a:lnTo>
                  <a:pt x="342965" y="396283"/>
                </a:lnTo>
                <a:lnTo>
                  <a:pt x="0" y="396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528034" y="6867687"/>
            <a:ext cx="5259604" cy="758325"/>
          </a:xfrm>
          <a:prstGeom prst="rect">
            <a:avLst/>
          </a:prstGeom>
        </p:spPr>
        <p:txBody>
          <a:bodyPr anchor="t" rtlCol="false" tIns="0" lIns="0" bIns="0" rIns="0">
            <a:spAutoFit/>
          </a:bodyPr>
          <a:lstStyle/>
          <a:p>
            <a:pPr algn="just">
              <a:lnSpc>
                <a:spcPts val="1964"/>
              </a:lnSpc>
            </a:pPr>
            <a:r>
              <a:rPr lang="en-US" sz="1984">
                <a:solidFill>
                  <a:srgbClr val="000000"/>
                </a:solidFill>
                <a:latin typeface="Linux Biolinum"/>
              </a:rPr>
              <a:t>T</a:t>
            </a:r>
            <a:r>
              <a:rPr lang="en-US" sz="1984">
                <a:solidFill>
                  <a:srgbClr val="000000"/>
                </a:solidFill>
                <a:latin typeface="Linux Biolinum"/>
              </a:rPr>
              <a:t>he app offers paid features such as premium analytics or advanced tracking, the company could generate recurring revenue from users</a:t>
            </a:r>
          </a:p>
        </p:txBody>
      </p:sp>
      <p:sp>
        <p:nvSpPr>
          <p:cNvPr name="TextBox 18" id="18"/>
          <p:cNvSpPr txBox="true"/>
          <p:nvPr/>
        </p:nvSpPr>
        <p:spPr>
          <a:xfrm rot="0">
            <a:off x="2528034" y="8136289"/>
            <a:ext cx="5259604" cy="758325"/>
          </a:xfrm>
          <a:prstGeom prst="rect">
            <a:avLst/>
          </a:prstGeom>
        </p:spPr>
        <p:txBody>
          <a:bodyPr anchor="t" rtlCol="false" tIns="0" lIns="0" bIns="0" rIns="0">
            <a:spAutoFit/>
          </a:bodyPr>
          <a:lstStyle/>
          <a:p>
            <a:pPr algn="just">
              <a:lnSpc>
                <a:spcPts val="1964"/>
              </a:lnSpc>
            </a:pPr>
            <a:r>
              <a:rPr lang="en-US" sz="1984">
                <a:solidFill>
                  <a:srgbClr val="000000"/>
                </a:solidFill>
                <a:latin typeface="Linux Biolinum"/>
              </a:rPr>
              <a:t>This service offer and group a vast list of functionalities and everyone of them can be easily accessed in the same place</a:t>
            </a:r>
          </a:p>
        </p:txBody>
      </p:sp>
      <p:sp>
        <p:nvSpPr>
          <p:cNvPr name="TextBox 19" id="19"/>
          <p:cNvSpPr txBox="true"/>
          <p:nvPr/>
        </p:nvSpPr>
        <p:spPr>
          <a:xfrm rot="0">
            <a:off x="10597753" y="6498097"/>
            <a:ext cx="2582193" cy="406509"/>
          </a:xfrm>
          <a:prstGeom prst="rect">
            <a:avLst/>
          </a:prstGeom>
        </p:spPr>
        <p:txBody>
          <a:bodyPr anchor="t" rtlCol="false" tIns="0" lIns="0" bIns="0" rIns="0">
            <a:spAutoFit/>
          </a:bodyPr>
          <a:lstStyle/>
          <a:p>
            <a:pPr>
              <a:lnSpc>
                <a:spcPts val="3413"/>
              </a:lnSpc>
            </a:pPr>
            <a:r>
              <a:rPr lang="en-US" sz="2438">
                <a:solidFill>
                  <a:srgbClr val="000000"/>
                </a:solidFill>
                <a:latin typeface="Canva Sans 1"/>
              </a:rPr>
              <a:t>High competition</a:t>
            </a:r>
          </a:p>
        </p:txBody>
      </p:sp>
      <p:sp>
        <p:nvSpPr>
          <p:cNvPr name="TextBox 20" id="20"/>
          <p:cNvSpPr txBox="true"/>
          <p:nvPr/>
        </p:nvSpPr>
        <p:spPr>
          <a:xfrm rot="0">
            <a:off x="10593539" y="7765567"/>
            <a:ext cx="4608424" cy="308435"/>
          </a:xfrm>
          <a:prstGeom prst="rect">
            <a:avLst/>
          </a:prstGeom>
        </p:spPr>
        <p:txBody>
          <a:bodyPr anchor="t" rtlCol="false" tIns="0" lIns="0" bIns="0" rIns="0">
            <a:spAutoFit/>
          </a:bodyPr>
          <a:lstStyle/>
          <a:p>
            <a:pPr>
              <a:lnSpc>
                <a:spcPts val="2413"/>
              </a:lnSpc>
            </a:pPr>
            <a:r>
              <a:rPr lang="en-US" sz="2438">
                <a:solidFill>
                  <a:srgbClr val="000000"/>
                </a:solidFill>
                <a:latin typeface="Canva Sans 1"/>
              </a:rPr>
              <a:t>Dependence on the internet</a:t>
            </a:r>
          </a:p>
        </p:txBody>
      </p:sp>
      <p:sp>
        <p:nvSpPr>
          <p:cNvPr name="TextBox 21" id="21"/>
          <p:cNvSpPr txBox="true"/>
          <p:nvPr/>
        </p:nvSpPr>
        <p:spPr>
          <a:xfrm rot="0">
            <a:off x="10597753" y="6961054"/>
            <a:ext cx="4846018" cy="471031"/>
          </a:xfrm>
          <a:prstGeom prst="rect">
            <a:avLst/>
          </a:prstGeom>
        </p:spPr>
        <p:txBody>
          <a:bodyPr anchor="t" rtlCol="false" tIns="0" lIns="0" bIns="0" rIns="0">
            <a:spAutoFit/>
          </a:bodyPr>
          <a:lstStyle/>
          <a:p>
            <a:pPr algn="just">
              <a:lnSpc>
                <a:spcPts val="1810"/>
              </a:lnSpc>
            </a:pPr>
            <a:r>
              <a:rPr lang="en-US" sz="1828">
                <a:solidFill>
                  <a:srgbClr val="000000"/>
                </a:solidFill>
                <a:latin typeface="Linux Biolinum"/>
              </a:rPr>
              <a:t>The pet care app market has already a few competitiors that already have a loyal user base</a:t>
            </a:r>
          </a:p>
        </p:txBody>
      </p:sp>
      <p:sp>
        <p:nvSpPr>
          <p:cNvPr name="TextBox 22" id="22"/>
          <p:cNvSpPr txBox="true"/>
          <p:nvPr/>
        </p:nvSpPr>
        <p:spPr>
          <a:xfrm rot="0">
            <a:off x="10593539" y="8129900"/>
            <a:ext cx="4846018" cy="696448"/>
          </a:xfrm>
          <a:prstGeom prst="rect">
            <a:avLst/>
          </a:prstGeom>
        </p:spPr>
        <p:txBody>
          <a:bodyPr anchor="t" rtlCol="false" tIns="0" lIns="0" bIns="0" rIns="0">
            <a:spAutoFit/>
          </a:bodyPr>
          <a:lstStyle/>
          <a:p>
            <a:pPr algn="just">
              <a:lnSpc>
                <a:spcPts val="1810"/>
              </a:lnSpc>
            </a:pPr>
            <a:r>
              <a:rPr lang="en-US" sz="1828">
                <a:solidFill>
                  <a:srgbClr val="000000"/>
                </a:solidFill>
                <a:latin typeface="Linux Biolinum"/>
              </a:rPr>
              <a:t>In order to work properly in every functionality, this application needs the device to be connected on the internet</a:t>
            </a:r>
          </a:p>
        </p:txBody>
      </p:sp>
      <p:sp>
        <p:nvSpPr>
          <p:cNvPr name="Freeform 23" id="23"/>
          <p:cNvSpPr/>
          <p:nvPr/>
        </p:nvSpPr>
        <p:spPr>
          <a:xfrm flipH="false" flipV="false" rot="0">
            <a:off x="10107127" y="7718525"/>
            <a:ext cx="342965" cy="396283"/>
          </a:xfrm>
          <a:custGeom>
            <a:avLst/>
            <a:gdLst/>
            <a:ahLst/>
            <a:cxnLst/>
            <a:rect r="r" b="b" t="t" l="l"/>
            <a:pathLst>
              <a:path h="396283" w="342965">
                <a:moveTo>
                  <a:pt x="0" y="0"/>
                </a:moveTo>
                <a:lnTo>
                  <a:pt x="342965" y="0"/>
                </a:lnTo>
                <a:lnTo>
                  <a:pt x="342965" y="396283"/>
                </a:lnTo>
                <a:lnTo>
                  <a:pt x="0" y="396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993154" y="8894615"/>
            <a:ext cx="372235" cy="430104"/>
          </a:xfrm>
          <a:custGeom>
            <a:avLst/>
            <a:gdLst/>
            <a:ahLst/>
            <a:cxnLst/>
            <a:rect r="r" b="b" t="t" l="l"/>
            <a:pathLst>
              <a:path h="430104" w="372235">
                <a:moveTo>
                  <a:pt x="0" y="0"/>
                </a:moveTo>
                <a:lnTo>
                  <a:pt x="372235" y="0"/>
                </a:lnTo>
                <a:lnTo>
                  <a:pt x="372235" y="430103"/>
                </a:lnTo>
                <a:lnTo>
                  <a:pt x="0" y="430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2523460" y="8967844"/>
            <a:ext cx="5831169" cy="349162"/>
          </a:xfrm>
          <a:prstGeom prst="rect">
            <a:avLst/>
          </a:prstGeom>
        </p:spPr>
        <p:txBody>
          <a:bodyPr anchor="t" rtlCol="false" tIns="0" lIns="0" bIns="0" rIns="0">
            <a:spAutoFit/>
          </a:bodyPr>
          <a:lstStyle/>
          <a:p>
            <a:pPr>
              <a:lnSpc>
                <a:spcPts val="2619"/>
              </a:lnSpc>
            </a:pPr>
            <a:r>
              <a:rPr lang="en-US" sz="2646">
                <a:solidFill>
                  <a:srgbClr val="000000"/>
                </a:solidFill>
                <a:latin typeface="Canva Sans 1"/>
              </a:rPr>
              <a:t>Good Placement and Distribution</a:t>
            </a:r>
          </a:p>
        </p:txBody>
      </p:sp>
      <p:sp>
        <p:nvSpPr>
          <p:cNvPr name="TextBox 26" id="26"/>
          <p:cNvSpPr txBox="true"/>
          <p:nvPr/>
        </p:nvSpPr>
        <p:spPr>
          <a:xfrm rot="0">
            <a:off x="2528034" y="9375236"/>
            <a:ext cx="5259604" cy="758325"/>
          </a:xfrm>
          <a:prstGeom prst="rect">
            <a:avLst/>
          </a:prstGeom>
        </p:spPr>
        <p:txBody>
          <a:bodyPr anchor="t" rtlCol="false" tIns="0" lIns="0" bIns="0" rIns="0">
            <a:spAutoFit/>
          </a:bodyPr>
          <a:lstStyle/>
          <a:p>
            <a:pPr algn="just">
              <a:lnSpc>
                <a:spcPts val="1964"/>
              </a:lnSpc>
            </a:pPr>
            <a:r>
              <a:rPr lang="en-US" sz="1984">
                <a:solidFill>
                  <a:srgbClr val="000000"/>
                </a:solidFill>
                <a:latin typeface="Linux Biolinum"/>
              </a:rPr>
              <a:t>Thanks to our partnership with Kiwoko, our distribution is gonna lead us closer to the users than any other competitor.</a:t>
            </a:r>
          </a:p>
        </p:txBody>
      </p:sp>
      <p:sp>
        <p:nvSpPr>
          <p:cNvPr name="TextBox 27" id="27"/>
          <p:cNvSpPr txBox="true"/>
          <p:nvPr/>
        </p:nvSpPr>
        <p:spPr>
          <a:xfrm rot="0">
            <a:off x="10593539" y="9007323"/>
            <a:ext cx="4608424" cy="308435"/>
          </a:xfrm>
          <a:prstGeom prst="rect">
            <a:avLst/>
          </a:prstGeom>
        </p:spPr>
        <p:txBody>
          <a:bodyPr anchor="t" rtlCol="false" tIns="0" lIns="0" bIns="0" rIns="0">
            <a:spAutoFit/>
          </a:bodyPr>
          <a:lstStyle/>
          <a:p>
            <a:pPr>
              <a:lnSpc>
                <a:spcPts val="2413"/>
              </a:lnSpc>
            </a:pPr>
            <a:r>
              <a:rPr lang="en-US" sz="2438">
                <a:solidFill>
                  <a:srgbClr val="000000"/>
                </a:solidFill>
                <a:latin typeface="Canva Sans 1"/>
              </a:rPr>
              <a:t>GPS easily replacable</a:t>
            </a:r>
          </a:p>
        </p:txBody>
      </p:sp>
      <p:sp>
        <p:nvSpPr>
          <p:cNvPr name="TextBox 28" id="28"/>
          <p:cNvSpPr txBox="true"/>
          <p:nvPr/>
        </p:nvSpPr>
        <p:spPr>
          <a:xfrm rot="0">
            <a:off x="10593539" y="9371657"/>
            <a:ext cx="4846018" cy="696448"/>
          </a:xfrm>
          <a:prstGeom prst="rect">
            <a:avLst/>
          </a:prstGeom>
        </p:spPr>
        <p:txBody>
          <a:bodyPr anchor="t" rtlCol="false" tIns="0" lIns="0" bIns="0" rIns="0">
            <a:spAutoFit/>
          </a:bodyPr>
          <a:lstStyle/>
          <a:p>
            <a:pPr algn="just">
              <a:lnSpc>
                <a:spcPts val="1810"/>
              </a:lnSpc>
            </a:pPr>
            <a:r>
              <a:rPr lang="en-US" sz="1828">
                <a:solidFill>
                  <a:srgbClr val="000000"/>
                </a:solidFill>
                <a:latin typeface="Linux Biolinum"/>
              </a:rPr>
              <a:t>We are aware that the main feature from our PRO version could be less profitable as we expect, since it is now really easy to find anywhere.</a:t>
            </a:r>
          </a:p>
        </p:txBody>
      </p:sp>
      <p:sp>
        <p:nvSpPr>
          <p:cNvPr name="Freeform 29" id="29"/>
          <p:cNvSpPr/>
          <p:nvPr/>
        </p:nvSpPr>
        <p:spPr>
          <a:xfrm flipH="false" flipV="false" rot="0">
            <a:off x="10107127" y="8960282"/>
            <a:ext cx="342965" cy="396283"/>
          </a:xfrm>
          <a:custGeom>
            <a:avLst/>
            <a:gdLst/>
            <a:ahLst/>
            <a:cxnLst/>
            <a:rect r="r" b="b" t="t" l="l"/>
            <a:pathLst>
              <a:path h="396283" w="342965">
                <a:moveTo>
                  <a:pt x="0" y="0"/>
                </a:moveTo>
                <a:lnTo>
                  <a:pt x="342965" y="0"/>
                </a:lnTo>
                <a:lnTo>
                  <a:pt x="342965" y="396283"/>
                </a:lnTo>
                <a:lnTo>
                  <a:pt x="0" y="396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Guillem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02079">
            <a:off x="4837075"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3154" y="1014683"/>
            <a:ext cx="1947168" cy="4270376"/>
          </a:xfrm>
          <a:prstGeom prst="rect">
            <a:avLst/>
          </a:prstGeom>
        </p:spPr>
        <p:txBody>
          <a:bodyPr anchor="t" rtlCol="false" tIns="0" lIns="0" bIns="0" rIns="0">
            <a:spAutoFit/>
          </a:bodyPr>
          <a:lstStyle/>
          <a:p>
            <a:pPr algn="ctr">
              <a:lnSpc>
                <a:spcPts val="34999"/>
              </a:lnSpc>
            </a:pPr>
            <a:r>
              <a:rPr lang="en-US" sz="24999">
                <a:solidFill>
                  <a:srgbClr val="8F5546">
                    <a:alpha val="29804"/>
                  </a:srgbClr>
                </a:solidFill>
                <a:latin typeface="Canva Sans 1 Bold"/>
              </a:rPr>
              <a:t>S</a:t>
            </a:r>
          </a:p>
        </p:txBody>
      </p:sp>
      <p:sp>
        <p:nvSpPr>
          <p:cNvPr name="TextBox 4" id="4"/>
          <p:cNvSpPr txBox="true"/>
          <p:nvPr/>
        </p:nvSpPr>
        <p:spPr>
          <a:xfrm rot="0">
            <a:off x="14358377" y="1014683"/>
            <a:ext cx="1879005" cy="4270376"/>
          </a:xfrm>
          <a:prstGeom prst="rect">
            <a:avLst/>
          </a:prstGeom>
        </p:spPr>
        <p:txBody>
          <a:bodyPr anchor="t" rtlCol="false" tIns="0" lIns="0" bIns="0" rIns="0">
            <a:spAutoFit/>
          </a:bodyPr>
          <a:lstStyle/>
          <a:p>
            <a:pPr algn="ctr">
              <a:lnSpc>
                <a:spcPts val="34999"/>
              </a:lnSpc>
            </a:pPr>
            <a:r>
              <a:rPr lang="en-US" sz="24999">
                <a:solidFill>
                  <a:srgbClr val="ED913F"/>
                </a:solidFill>
                <a:latin typeface="Canva Sans 1 Bold"/>
              </a:rPr>
              <a:t>T</a:t>
            </a:r>
          </a:p>
        </p:txBody>
      </p:sp>
      <p:sp>
        <p:nvSpPr>
          <p:cNvPr name="TextBox 5" id="5"/>
          <p:cNvSpPr txBox="true"/>
          <p:nvPr/>
        </p:nvSpPr>
        <p:spPr>
          <a:xfrm rot="0">
            <a:off x="5716288" y="1014683"/>
            <a:ext cx="2967236" cy="4270376"/>
          </a:xfrm>
          <a:prstGeom prst="rect">
            <a:avLst/>
          </a:prstGeom>
        </p:spPr>
        <p:txBody>
          <a:bodyPr anchor="t" rtlCol="false" tIns="0" lIns="0" bIns="0" rIns="0">
            <a:spAutoFit/>
          </a:bodyPr>
          <a:lstStyle/>
          <a:p>
            <a:pPr algn="ctr">
              <a:lnSpc>
                <a:spcPts val="34999"/>
              </a:lnSpc>
            </a:pPr>
            <a:r>
              <a:rPr lang="en-US" sz="24999">
                <a:solidFill>
                  <a:srgbClr val="9D6831">
                    <a:alpha val="29804"/>
                  </a:srgbClr>
                </a:solidFill>
                <a:latin typeface="Canva Sans 1 Bold"/>
              </a:rPr>
              <a:t>W</a:t>
            </a:r>
          </a:p>
        </p:txBody>
      </p:sp>
      <p:sp>
        <p:nvSpPr>
          <p:cNvPr name="TextBox 6" id="6"/>
          <p:cNvSpPr txBox="true"/>
          <p:nvPr/>
        </p:nvSpPr>
        <p:spPr>
          <a:xfrm rot="0">
            <a:off x="10198247" y="1014683"/>
            <a:ext cx="2469654" cy="4270376"/>
          </a:xfrm>
          <a:prstGeom prst="rect">
            <a:avLst/>
          </a:prstGeom>
        </p:spPr>
        <p:txBody>
          <a:bodyPr anchor="t" rtlCol="false" tIns="0" lIns="0" bIns="0" rIns="0">
            <a:spAutoFit/>
          </a:bodyPr>
          <a:lstStyle/>
          <a:p>
            <a:pPr algn="ctr">
              <a:lnSpc>
                <a:spcPts val="34999"/>
              </a:lnSpc>
            </a:pPr>
            <a:r>
              <a:rPr lang="en-US" sz="24999">
                <a:solidFill>
                  <a:srgbClr val="C46E28"/>
                </a:solidFill>
                <a:latin typeface="Canva Sans 1 Bold"/>
              </a:rPr>
              <a:t>O</a:t>
            </a:r>
          </a:p>
        </p:txBody>
      </p:sp>
      <p:sp>
        <p:nvSpPr>
          <p:cNvPr name="Freeform 7" id="7"/>
          <p:cNvSpPr/>
          <p:nvPr/>
        </p:nvSpPr>
        <p:spPr>
          <a:xfrm flipH="false" flipV="false" rot="5302079">
            <a:off x="12686100"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0" y="-24461"/>
            <a:ext cx="10506263" cy="1295400"/>
          </a:xfrm>
          <a:prstGeom prst="rect">
            <a:avLst/>
          </a:prstGeom>
        </p:spPr>
        <p:txBody>
          <a:bodyPr anchor="t" rtlCol="false" tIns="0" lIns="0" bIns="0" rIns="0">
            <a:spAutoFit/>
          </a:bodyPr>
          <a:lstStyle/>
          <a:p>
            <a:pPr algn="ctr">
              <a:lnSpc>
                <a:spcPts val="10500"/>
              </a:lnSpc>
            </a:pPr>
            <a:r>
              <a:rPr lang="en-US" sz="7500">
                <a:solidFill>
                  <a:srgbClr val="AB846E">
                    <a:alpha val="29804"/>
                  </a:srgbClr>
                </a:solidFill>
                <a:latin typeface="Canva Sans 1 Bold"/>
              </a:rPr>
              <a:t>Internal</a:t>
            </a:r>
          </a:p>
        </p:txBody>
      </p:sp>
      <p:sp>
        <p:nvSpPr>
          <p:cNvPr name="TextBox 9" id="9"/>
          <p:cNvSpPr txBox="true"/>
          <p:nvPr/>
        </p:nvSpPr>
        <p:spPr>
          <a:xfrm rot="0">
            <a:off x="7781737" y="-23542"/>
            <a:ext cx="10506263" cy="1295400"/>
          </a:xfrm>
          <a:prstGeom prst="rect">
            <a:avLst/>
          </a:prstGeom>
        </p:spPr>
        <p:txBody>
          <a:bodyPr anchor="t" rtlCol="false" tIns="0" lIns="0" bIns="0" rIns="0">
            <a:spAutoFit/>
          </a:bodyPr>
          <a:lstStyle/>
          <a:p>
            <a:pPr algn="ctr">
              <a:lnSpc>
                <a:spcPts val="10500"/>
              </a:lnSpc>
            </a:pPr>
            <a:r>
              <a:rPr lang="en-US" sz="7500">
                <a:solidFill>
                  <a:srgbClr val="AB846E"/>
                </a:solidFill>
                <a:latin typeface="Canva Sans 1 Bold"/>
              </a:rPr>
              <a:t>External</a:t>
            </a:r>
          </a:p>
        </p:txBody>
      </p:sp>
      <p:sp>
        <p:nvSpPr>
          <p:cNvPr name="Freeform 10" id="10"/>
          <p:cNvSpPr/>
          <p:nvPr/>
        </p:nvSpPr>
        <p:spPr>
          <a:xfrm flipH="false" flipV="false" rot="0">
            <a:off x="1705320" y="6618559"/>
            <a:ext cx="478235" cy="552583"/>
          </a:xfrm>
          <a:custGeom>
            <a:avLst/>
            <a:gdLst/>
            <a:ahLst/>
            <a:cxnLst/>
            <a:rect r="r" b="b" t="t" l="l"/>
            <a:pathLst>
              <a:path h="552583" w="478235">
                <a:moveTo>
                  <a:pt x="0" y="0"/>
                </a:moveTo>
                <a:lnTo>
                  <a:pt x="478235" y="0"/>
                </a:lnTo>
                <a:lnTo>
                  <a:pt x="478235" y="552582"/>
                </a:lnTo>
                <a:lnTo>
                  <a:pt x="0" y="552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93154" y="5380309"/>
            <a:ext cx="5234285" cy="1028700"/>
          </a:xfrm>
          <a:prstGeom prst="rect">
            <a:avLst/>
          </a:prstGeom>
        </p:spPr>
        <p:txBody>
          <a:bodyPr anchor="t" rtlCol="false" tIns="0" lIns="0" bIns="0" rIns="0">
            <a:spAutoFit/>
          </a:bodyPr>
          <a:lstStyle/>
          <a:p>
            <a:pPr>
              <a:lnSpc>
                <a:spcPts val="8400"/>
              </a:lnSpc>
            </a:pPr>
            <a:r>
              <a:rPr lang="en-US" sz="6000">
                <a:solidFill>
                  <a:srgbClr val="C46E28"/>
                </a:solidFill>
                <a:latin typeface="Canva Sans 1 Bold"/>
              </a:rPr>
              <a:t>Opportunities</a:t>
            </a:r>
          </a:p>
        </p:txBody>
      </p:sp>
      <p:sp>
        <p:nvSpPr>
          <p:cNvPr name="TextBox 12" id="12"/>
          <p:cNvSpPr txBox="true"/>
          <p:nvPr/>
        </p:nvSpPr>
        <p:spPr>
          <a:xfrm rot="0">
            <a:off x="10107127" y="5399358"/>
            <a:ext cx="2829421" cy="1009651"/>
          </a:xfrm>
          <a:prstGeom prst="rect">
            <a:avLst/>
          </a:prstGeom>
        </p:spPr>
        <p:txBody>
          <a:bodyPr anchor="t" rtlCol="false" tIns="0" lIns="0" bIns="0" rIns="0">
            <a:spAutoFit/>
          </a:bodyPr>
          <a:lstStyle/>
          <a:p>
            <a:pPr>
              <a:lnSpc>
                <a:spcPts val="8399"/>
              </a:lnSpc>
            </a:pPr>
            <a:r>
              <a:rPr lang="en-US" sz="5999">
                <a:solidFill>
                  <a:srgbClr val="ED913F"/>
                </a:solidFill>
                <a:latin typeface="Canva Sans 1 Bold"/>
              </a:rPr>
              <a:t>Threats</a:t>
            </a:r>
          </a:p>
        </p:txBody>
      </p:sp>
      <p:sp>
        <p:nvSpPr>
          <p:cNvPr name="Freeform 13" id="13"/>
          <p:cNvSpPr/>
          <p:nvPr/>
        </p:nvSpPr>
        <p:spPr>
          <a:xfrm flipH="false" flipV="false" rot="0">
            <a:off x="1705320" y="8253120"/>
            <a:ext cx="478235" cy="552583"/>
          </a:xfrm>
          <a:custGeom>
            <a:avLst/>
            <a:gdLst/>
            <a:ahLst/>
            <a:cxnLst/>
            <a:rect r="r" b="b" t="t" l="l"/>
            <a:pathLst>
              <a:path h="552583" w="478235">
                <a:moveTo>
                  <a:pt x="0" y="0"/>
                </a:moveTo>
                <a:lnTo>
                  <a:pt x="478235" y="0"/>
                </a:lnTo>
                <a:lnTo>
                  <a:pt x="478235" y="552583"/>
                </a:lnTo>
                <a:lnTo>
                  <a:pt x="0" y="552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939074" y="8574768"/>
            <a:ext cx="402999" cy="465650"/>
          </a:xfrm>
          <a:custGeom>
            <a:avLst/>
            <a:gdLst/>
            <a:ahLst/>
            <a:cxnLst/>
            <a:rect r="r" b="b" t="t" l="l"/>
            <a:pathLst>
              <a:path h="465650" w="402999">
                <a:moveTo>
                  <a:pt x="0" y="0"/>
                </a:moveTo>
                <a:lnTo>
                  <a:pt x="402999" y="0"/>
                </a:lnTo>
                <a:lnTo>
                  <a:pt x="402999" y="465650"/>
                </a:lnTo>
                <a:lnTo>
                  <a:pt x="0" y="465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386639" y="6551884"/>
            <a:ext cx="3080048"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1"/>
              </a:rPr>
              <a:t>New home era </a:t>
            </a:r>
          </a:p>
        </p:txBody>
      </p:sp>
      <p:sp>
        <p:nvSpPr>
          <p:cNvPr name="TextBox 16" id="16"/>
          <p:cNvSpPr txBox="true"/>
          <p:nvPr/>
        </p:nvSpPr>
        <p:spPr>
          <a:xfrm rot="0">
            <a:off x="2380762" y="8319795"/>
            <a:ext cx="6763238" cy="443103"/>
          </a:xfrm>
          <a:prstGeom prst="rect">
            <a:avLst/>
          </a:prstGeom>
        </p:spPr>
        <p:txBody>
          <a:bodyPr anchor="t" rtlCol="false" tIns="0" lIns="0" bIns="0" rIns="0">
            <a:spAutoFit/>
          </a:bodyPr>
          <a:lstStyle/>
          <a:p>
            <a:pPr>
              <a:lnSpc>
                <a:spcPts val="3365"/>
              </a:lnSpc>
            </a:pPr>
            <a:r>
              <a:rPr lang="en-US" sz="3399">
                <a:solidFill>
                  <a:srgbClr val="000000"/>
                </a:solidFill>
                <a:latin typeface="Canva Sans 1"/>
              </a:rPr>
              <a:t>Accessible market for everyone</a:t>
            </a:r>
          </a:p>
        </p:txBody>
      </p:sp>
      <p:sp>
        <p:nvSpPr>
          <p:cNvPr name="TextBox 17" id="17"/>
          <p:cNvSpPr txBox="true"/>
          <p:nvPr/>
        </p:nvSpPr>
        <p:spPr>
          <a:xfrm rot="0">
            <a:off x="2386639" y="7209241"/>
            <a:ext cx="6757361" cy="941641"/>
          </a:xfrm>
          <a:prstGeom prst="rect">
            <a:avLst/>
          </a:prstGeom>
        </p:spPr>
        <p:txBody>
          <a:bodyPr anchor="t" rtlCol="false" tIns="0" lIns="0" bIns="0" rIns="0">
            <a:spAutoFit/>
          </a:bodyPr>
          <a:lstStyle/>
          <a:p>
            <a:pPr algn="just">
              <a:lnSpc>
                <a:spcPts val="2425"/>
              </a:lnSpc>
            </a:pPr>
            <a:r>
              <a:rPr lang="en-US" sz="2449">
                <a:solidFill>
                  <a:srgbClr val="000000"/>
                </a:solidFill>
                <a:latin typeface="Linux Biolinum"/>
              </a:rPr>
              <a:t>After the pandemic situation most of the daily tasks are now done in home, such as telecommuting, this entails a tendency of having more pets.</a:t>
            </a:r>
          </a:p>
        </p:txBody>
      </p:sp>
      <p:sp>
        <p:nvSpPr>
          <p:cNvPr name="TextBox 18" id="18"/>
          <p:cNvSpPr txBox="true"/>
          <p:nvPr/>
        </p:nvSpPr>
        <p:spPr>
          <a:xfrm rot="0">
            <a:off x="2386639" y="8839098"/>
            <a:ext cx="6757361" cy="1287208"/>
          </a:xfrm>
          <a:prstGeom prst="rect">
            <a:avLst/>
          </a:prstGeom>
        </p:spPr>
        <p:txBody>
          <a:bodyPr anchor="t" rtlCol="false" tIns="0" lIns="0" bIns="0" rIns="0">
            <a:spAutoFit/>
          </a:bodyPr>
          <a:lstStyle/>
          <a:p>
            <a:pPr algn="just">
              <a:lnSpc>
                <a:spcPts val="2524"/>
              </a:lnSpc>
            </a:pPr>
            <a:r>
              <a:rPr lang="en-US" sz="2549">
                <a:solidFill>
                  <a:srgbClr val="000000"/>
                </a:solidFill>
                <a:latin typeface="Linux Biolinum"/>
              </a:rPr>
              <a:t>The percetnage of the population dependence on the internet is growing as the amount of people adapted to the net, which makes our services easier to use for any kind of people with pets.</a:t>
            </a:r>
          </a:p>
        </p:txBody>
      </p:sp>
      <p:sp>
        <p:nvSpPr>
          <p:cNvPr name="TextBox 19" id="19"/>
          <p:cNvSpPr txBox="true"/>
          <p:nvPr/>
        </p:nvSpPr>
        <p:spPr>
          <a:xfrm rot="0">
            <a:off x="10515581" y="8491402"/>
            <a:ext cx="4240258" cy="490047"/>
          </a:xfrm>
          <a:prstGeom prst="rect">
            <a:avLst/>
          </a:prstGeom>
        </p:spPr>
        <p:txBody>
          <a:bodyPr anchor="t" rtlCol="false" tIns="0" lIns="0" bIns="0" rIns="0">
            <a:spAutoFit/>
          </a:bodyPr>
          <a:lstStyle/>
          <a:p>
            <a:pPr>
              <a:lnSpc>
                <a:spcPts val="4011"/>
              </a:lnSpc>
            </a:pPr>
            <a:r>
              <a:rPr lang="en-US" sz="2865">
                <a:solidFill>
                  <a:srgbClr val="000000"/>
                </a:solidFill>
                <a:latin typeface="Canva Sans 1"/>
              </a:rPr>
              <a:t>Data Securtity concerns</a:t>
            </a:r>
          </a:p>
        </p:txBody>
      </p:sp>
      <p:sp>
        <p:nvSpPr>
          <p:cNvPr name="TextBox 20" id="20"/>
          <p:cNvSpPr txBox="true"/>
          <p:nvPr/>
        </p:nvSpPr>
        <p:spPr>
          <a:xfrm rot="0">
            <a:off x="10471027" y="7636741"/>
            <a:ext cx="5415103" cy="372429"/>
          </a:xfrm>
          <a:prstGeom prst="rect">
            <a:avLst/>
          </a:prstGeom>
        </p:spPr>
        <p:txBody>
          <a:bodyPr anchor="t" rtlCol="false" tIns="0" lIns="0" bIns="0" rIns="0">
            <a:spAutoFit/>
          </a:bodyPr>
          <a:lstStyle/>
          <a:p>
            <a:pPr>
              <a:lnSpc>
                <a:spcPts val="2836"/>
              </a:lnSpc>
            </a:pPr>
            <a:r>
              <a:rPr lang="en-US" sz="2865">
                <a:solidFill>
                  <a:srgbClr val="000000"/>
                </a:solidFill>
                <a:latin typeface="Canva Sans 1"/>
              </a:rPr>
              <a:t>Economic downturn</a:t>
            </a:r>
          </a:p>
        </p:txBody>
      </p:sp>
      <p:sp>
        <p:nvSpPr>
          <p:cNvPr name="TextBox 21" id="21"/>
          <p:cNvSpPr txBox="true"/>
          <p:nvPr/>
        </p:nvSpPr>
        <p:spPr>
          <a:xfrm rot="0">
            <a:off x="10515581" y="9052302"/>
            <a:ext cx="5694286" cy="1045242"/>
          </a:xfrm>
          <a:prstGeom prst="rect">
            <a:avLst/>
          </a:prstGeom>
        </p:spPr>
        <p:txBody>
          <a:bodyPr anchor="t" rtlCol="false" tIns="0" lIns="0" bIns="0" rIns="0">
            <a:spAutoFit/>
          </a:bodyPr>
          <a:lstStyle/>
          <a:p>
            <a:pPr algn="just">
              <a:lnSpc>
                <a:spcPts val="2028"/>
              </a:lnSpc>
            </a:pPr>
            <a:r>
              <a:rPr lang="en-US" sz="2048">
                <a:solidFill>
                  <a:srgbClr val="000000"/>
                </a:solidFill>
                <a:latin typeface="Linux Biolinum"/>
              </a:rPr>
              <a:t>We constantly deal with sensible users data (GPS tracking for example) we have to prevent any potential risk that can compromise the confidentiality, integrity, or availability of them</a:t>
            </a:r>
          </a:p>
        </p:txBody>
      </p:sp>
      <p:sp>
        <p:nvSpPr>
          <p:cNvPr name="TextBox 22" id="22"/>
          <p:cNvSpPr txBox="true"/>
          <p:nvPr/>
        </p:nvSpPr>
        <p:spPr>
          <a:xfrm rot="0">
            <a:off x="10475979" y="8079376"/>
            <a:ext cx="5694286" cy="788067"/>
          </a:xfrm>
          <a:prstGeom prst="rect">
            <a:avLst/>
          </a:prstGeom>
        </p:spPr>
        <p:txBody>
          <a:bodyPr anchor="t" rtlCol="false" tIns="0" lIns="0" bIns="0" rIns="0">
            <a:spAutoFit/>
          </a:bodyPr>
          <a:lstStyle/>
          <a:p>
            <a:pPr algn="just">
              <a:lnSpc>
                <a:spcPts val="2028"/>
              </a:lnSpc>
            </a:pPr>
            <a:r>
              <a:rPr lang="en-US" sz="2048">
                <a:solidFill>
                  <a:srgbClr val="000000"/>
                </a:solidFill>
                <a:latin typeface="Linux Biolinum"/>
              </a:rPr>
              <a:t>A recession could result in decreased spending on non-essential items such as pet care apps</a:t>
            </a:r>
          </a:p>
          <a:p>
            <a:pPr algn="just">
              <a:lnSpc>
                <a:spcPts val="2028"/>
              </a:lnSpc>
            </a:pPr>
          </a:p>
        </p:txBody>
      </p:sp>
      <p:sp>
        <p:nvSpPr>
          <p:cNvPr name="Freeform 23" id="23"/>
          <p:cNvSpPr/>
          <p:nvPr/>
        </p:nvSpPr>
        <p:spPr>
          <a:xfrm flipH="false" flipV="false" rot="0">
            <a:off x="9899472" y="7597781"/>
            <a:ext cx="402999" cy="465650"/>
          </a:xfrm>
          <a:custGeom>
            <a:avLst/>
            <a:gdLst/>
            <a:ahLst/>
            <a:cxnLst/>
            <a:rect r="r" b="b" t="t" l="l"/>
            <a:pathLst>
              <a:path h="465650" w="402999">
                <a:moveTo>
                  <a:pt x="0" y="0"/>
                </a:moveTo>
                <a:lnTo>
                  <a:pt x="402999" y="0"/>
                </a:lnTo>
                <a:lnTo>
                  <a:pt x="402999" y="465649"/>
                </a:lnTo>
                <a:lnTo>
                  <a:pt x="0" y="465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0472275" y="6505974"/>
            <a:ext cx="5804709" cy="353127"/>
          </a:xfrm>
          <a:prstGeom prst="rect">
            <a:avLst/>
          </a:prstGeom>
        </p:spPr>
        <p:txBody>
          <a:bodyPr anchor="t" rtlCol="false" tIns="0" lIns="0" bIns="0" rIns="0">
            <a:spAutoFit/>
          </a:bodyPr>
          <a:lstStyle/>
          <a:p>
            <a:pPr>
              <a:lnSpc>
                <a:spcPts val="2646"/>
              </a:lnSpc>
            </a:pPr>
            <a:r>
              <a:rPr lang="en-US" sz="2672">
                <a:solidFill>
                  <a:srgbClr val="000000"/>
                </a:solidFill>
                <a:latin typeface="Canva Sans 1"/>
              </a:rPr>
              <a:t>Why is it not already happening?</a:t>
            </a:r>
          </a:p>
        </p:txBody>
      </p:sp>
      <p:sp>
        <p:nvSpPr>
          <p:cNvPr name="TextBox 25" id="25"/>
          <p:cNvSpPr txBox="true"/>
          <p:nvPr/>
        </p:nvSpPr>
        <p:spPr>
          <a:xfrm rot="0">
            <a:off x="10476894" y="6917627"/>
            <a:ext cx="5693371" cy="766189"/>
          </a:xfrm>
          <a:prstGeom prst="rect">
            <a:avLst/>
          </a:prstGeom>
        </p:spPr>
        <p:txBody>
          <a:bodyPr anchor="t" rtlCol="false" tIns="0" lIns="0" bIns="0" rIns="0">
            <a:spAutoFit/>
          </a:bodyPr>
          <a:lstStyle/>
          <a:p>
            <a:pPr algn="just">
              <a:lnSpc>
                <a:spcPts val="1984"/>
              </a:lnSpc>
            </a:pPr>
            <a:r>
              <a:rPr lang="en-US" sz="2004">
                <a:solidFill>
                  <a:srgbClr val="000000"/>
                </a:solidFill>
                <a:latin typeface="Linux Biolinum"/>
              </a:rPr>
              <a:t>Each one of our expectations make us happen, if the market already exists, why this idea is not already succeding?</a:t>
            </a:r>
          </a:p>
        </p:txBody>
      </p:sp>
      <p:sp>
        <p:nvSpPr>
          <p:cNvPr name="Freeform 26" id="26"/>
          <p:cNvSpPr/>
          <p:nvPr/>
        </p:nvSpPr>
        <p:spPr>
          <a:xfrm flipH="false" flipV="false" rot="0">
            <a:off x="9939074" y="6475318"/>
            <a:ext cx="375955" cy="434402"/>
          </a:xfrm>
          <a:custGeom>
            <a:avLst/>
            <a:gdLst/>
            <a:ahLst/>
            <a:cxnLst/>
            <a:rect r="r" b="b" t="t" l="l"/>
            <a:pathLst>
              <a:path h="434402" w="375955">
                <a:moveTo>
                  <a:pt x="0" y="0"/>
                </a:moveTo>
                <a:lnTo>
                  <a:pt x="375955" y="0"/>
                </a:lnTo>
                <a:lnTo>
                  <a:pt x="375955" y="434402"/>
                </a:lnTo>
                <a:lnTo>
                  <a:pt x="0" y="4344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7387" cy="2362516"/>
          </a:xfrm>
          <a:custGeom>
            <a:avLst/>
            <a:gdLst/>
            <a:ahLst/>
            <a:cxnLst/>
            <a:rect r="r" b="b" t="t" l="l"/>
            <a:pathLst>
              <a:path h="2362516" w="2397387">
                <a:moveTo>
                  <a:pt x="0" y="0"/>
                </a:moveTo>
                <a:lnTo>
                  <a:pt x="2397387" y="0"/>
                </a:lnTo>
                <a:lnTo>
                  <a:pt x="2397387" y="2362516"/>
                </a:lnTo>
                <a:lnTo>
                  <a:pt x="0" y="2362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62839" y="521662"/>
            <a:ext cx="14095804" cy="1176001"/>
          </a:xfrm>
          <a:prstGeom prst="rect">
            <a:avLst/>
          </a:prstGeom>
        </p:spPr>
        <p:txBody>
          <a:bodyPr anchor="t" rtlCol="false" tIns="0" lIns="0" bIns="0" rIns="0">
            <a:spAutoFit/>
          </a:bodyPr>
          <a:lstStyle/>
          <a:p>
            <a:pPr algn="ctr">
              <a:lnSpc>
                <a:spcPts val="8799"/>
              </a:lnSpc>
            </a:pPr>
            <a:r>
              <a:rPr lang="en-US" sz="8799">
                <a:solidFill>
                  <a:srgbClr val="91612F"/>
                </a:solidFill>
                <a:latin typeface="Linux Biolinum Bold"/>
              </a:rPr>
              <a:t>PocketPaw: Finances</a:t>
            </a:r>
          </a:p>
        </p:txBody>
      </p:sp>
      <p:sp>
        <p:nvSpPr>
          <p:cNvPr name="TextBox 7" id="7"/>
          <p:cNvSpPr txBox="true"/>
          <p:nvPr/>
        </p:nvSpPr>
        <p:spPr>
          <a:xfrm rot="0">
            <a:off x="636941" y="3373076"/>
            <a:ext cx="14401456" cy="4305061"/>
          </a:xfrm>
          <a:prstGeom prst="rect">
            <a:avLst/>
          </a:prstGeom>
        </p:spPr>
        <p:txBody>
          <a:bodyPr anchor="t" rtlCol="false" tIns="0" lIns="0" bIns="0" rIns="0">
            <a:spAutoFit/>
          </a:bodyPr>
          <a:lstStyle/>
          <a:p>
            <a:pPr marL="1206721" indent="-603361" lvl="1">
              <a:lnSpc>
                <a:spcPts val="5589"/>
              </a:lnSpc>
              <a:buFont typeface="Arial"/>
              <a:buChar char="•"/>
            </a:pPr>
            <a:r>
              <a:rPr lang="en-US" sz="5589">
                <a:solidFill>
                  <a:srgbClr val="AB846E"/>
                </a:solidFill>
                <a:latin typeface="Linux Biolinum"/>
              </a:rPr>
              <a:t>Revenues: how much money will we earn?</a:t>
            </a:r>
          </a:p>
          <a:p>
            <a:pPr marL="1206721" indent="-603361" lvl="1">
              <a:lnSpc>
                <a:spcPts val="5589"/>
              </a:lnSpc>
              <a:buFont typeface="Arial"/>
              <a:buChar char="•"/>
            </a:pPr>
            <a:r>
              <a:rPr lang="en-US" sz="5589">
                <a:solidFill>
                  <a:srgbClr val="AB846E"/>
                </a:solidFill>
                <a:latin typeface="Linux Biolinum"/>
              </a:rPr>
              <a:t>Expenses: where will the money go?</a:t>
            </a:r>
          </a:p>
          <a:p>
            <a:pPr marL="1206721" indent="-603361" lvl="1">
              <a:lnSpc>
                <a:spcPts val="5589"/>
              </a:lnSpc>
              <a:buFont typeface="Arial"/>
              <a:buChar char="•"/>
            </a:pPr>
            <a:r>
              <a:rPr lang="en-US" sz="5589">
                <a:solidFill>
                  <a:srgbClr val="AB846E"/>
                </a:solidFill>
                <a:latin typeface="Linux Biolinum"/>
              </a:rPr>
              <a:t>Income Statement and Cashflow forecast</a:t>
            </a:r>
          </a:p>
          <a:p>
            <a:pPr marL="1206721" indent="-603361" lvl="1">
              <a:lnSpc>
                <a:spcPts val="5589"/>
              </a:lnSpc>
              <a:buFont typeface="Arial"/>
              <a:buChar char="•"/>
            </a:pPr>
            <a:r>
              <a:rPr lang="en-US" sz="5589">
                <a:solidFill>
                  <a:srgbClr val="AB846E"/>
                </a:solidFill>
                <a:latin typeface="Linux Biolinum"/>
              </a:rPr>
              <a:t>Scenarios: optimistic and pesimistic</a:t>
            </a:r>
          </a:p>
          <a:p>
            <a:pPr marL="1206721" indent="-603361" lvl="1">
              <a:lnSpc>
                <a:spcPts val="5589"/>
              </a:lnSpc>
              <a:buFont typeface="Arial"/>
              <a:buChar char="•"/>
            </a:pPr>
            <a:r>
              <a:rPr lang="en-US" sz="5589">
                <a:solidFill>
                  <a:srgbClr val="AB846E"/>
                </a:solidFill>
                <a:latin typeface="Linux Biolinum"/>
              </a:rPr>
              <a:t>Funding: how much money are we requesting?</a:t>
            </a:r>
          </a:p>
        </p:txBody>
      </p:sp>
      <p:sp>
        <p:nvSpPr>
          <p:cNvPr name="TextBox 8" id="8"/>
          <p:cNvSpPr txBox="true"/>
          <p:nvPr/>
        </p:nvSpPr>
        <p:spPr>
          <a:xfrm rot="0">
            <a:off x="188186" y="2526022"/>
            <a:ext cx="7649482" cy="751804"/>
          </a:xfrm>
          <a:prstGeom prst="rect">
            <a:avLst/>
          </a:prstGeom>
        </p:spPr>
        <p:txBody>
          <a:bodyPr anchor="t" rtlCol="false" tIns="0" lIns="0" bIns="0" rIns="0">
            <a:spAutoFit/>
          </a:bodyPr>
          <a:lstStyle/>
          <a:p>
            <a:pPr algn="ctr">
              <a:lnSpc>
                <a:spcPts val="5600"/>
              </a:lnSpc>
            </a:pPr>
            <a:r>
              <a:rPr lang="en-US" sz="5600">
                <a:solidFill>
                  <a:srgbClr val="91612F"/>
                </a:solidFill>
                <a:latin typeface="Linux Biolinum Bold"/>
              </a:rPr>
              <a:t>OVERVIEW: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7387" cy="2362516"/>
          </a:xfrm>
          <a:custGeom>
            <a:avLst/>
            <a:gdLst/>
            <a:ahLst/>
            <a:cxnLst/>
            <a:rect r="r" b="b" t="t" l="l"/>
            <a:pathLst>
              <a:path h="2362516" w="2397387">
                <a:moveTo>
                  <a:pt x="0" y="0"/>
                </a:moveTo>
                <a:lnTo>
                  <a:pt x="2397387" y="0"/>
                </a:lnTo>
                <a:lnTo>
                  <a:pt x="2397387" y="2362516"/>
                </a:lnTo>
                <a:lnTo>
                  <a:pt x="0" y="2362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8807" y="1969277"/>
            <a:ext cx="10985270" cy="7612599"/>
          </a:xfrm>
          <a:custGeom>
            <a:avLst/>
            <a:gdLst/>
            <a:ahLst/>
            <a:cxnLst/>
            <a:rect r="r" b="b" t="t" l="l"/>
            <a:pathLst>
              <a:path h="7612599" w="10985270">
                <a:moveTo>
                  <a:pt x="0" y="0"/>
                </a:moveTo>
                <a:lnTo>
                  <a:pt x="10985270" y="0"/>
                </a:lnTo>
                <a:lnTo>
                  <a:pt x="10985270" y="7612599"/>
                </a:lnTo>
                <a:lnTo>
                  <a:pt x="0" y="7612599"/>
                </a:lnTo>
                <a:lnTo>
                  <a:pt x="0" y="0"/>
                </a:lnTo>
                <a:close/>
              </a:path>
            </a:pathLst>
          </a:custGeom>
          <a:blipFill>
            <a:blip r:embed="rId6"/>
            <a:stretch>
              <a:fillRect l="0" t="0" r="0" b="0"/>
            </a:stretch>
          </a:blipFill>
        </p:spPr>
      </p:sp>
      <p:sp>
        <p:nvSpPr>
          <p:cNvPr name="Freeform 7" id="7"/>
          <p:cNvSpPr/>
          <p:nvPr/>
        </p:nvSpPr>
        <p:spPr>
          <a:xfrm flipH="false" flipV="false" rot="0">
            <a:off x="10334575" y="1969277"/>
            <a:ext cx="7753799" cy="4685578"/>
          </a:xfrm>
          <a:custGeom>
            <a:avLst/>
            <a:gdLst/>
            <a:ahLst/>
            <a:cxnLst/>
            <a:rect r="r" b="b" t="t" l="l"/>
            <a:pathLst>
              <a:path h="4685578" w="7753799">
                <a:moveTo>
                  <a:pt x="0" y="0"/>
                </a:moveTo>
                <a:lnTo>
                  <a:pt x="7753798" y="0"/>
                </a:lnTo>
                <a:lnTo>
                  <a:pt x="7753798" y="4685578"/>
                </a:lnTo>
                <a:lnTo>
                  <a:pt x="0" y="4685578"/>
                </a:lnTo>
                <a:lnTo>
                  <a:pt x="0" y="0"/>
                </a:lnTo>
                <a:close/>
              </a:path>
            </a:pathLst>
          </a:custGeom>
          <a:blipFill>
            <a:blip r:embed="rId7"/>
            <a:stretch>
              <a:fillRect l="0" t="0" r="0" b="0"/>
            </a:stretch>
          </a:blipFill>
        </p:spPr>
      </p:sp>
      <p:sp>
        <p:nvSpPr>
          <p:cNvPr name="TextBox 8" id="8"/>
          <p:cNvSpPr txBox="true"/>
          <p:nvPr/>
        </p:nvSpPr>
        <p:spPr>
          <a:xfrm rot="0">
            <a:off x="2262839"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REVENUES </a:t>
            </a:r>
          </a:p>
        </p:txBody>
      </p:sp>
      <p:sp>
        <p:nvSpPr>
          <p:cNvPr name="TextBox 9" id="9"/>
          <p:cNvSpPr txBox="true"/>
          <p:nvPr/>
        </p:nvSpPr>
        <p:spPr>
          <a:xfrm rot="0">
            <a:off x="9891640" y="7624824"/>
            <a:ext cx="4926973" cy="948546"/>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Total revenues </a:t>
            </a:r>
          </a:p>
          <a:p>
            <a:pPr algn="ctr">
              <a:lnSpc>
                <a:spcPts val="3600"/>
              </a:lnSpc>
            </a:pPr>
            <a:r>
              <a:rPr lang="en-US" sz="3600">
                <a:solidFill>
                  <a:srgbClr val="AB846E"/>
                </a:solidFill>
                <a:latin typeface="Linux Biolinum"/>
              </a:rPr>
              <a:t>during the period: </a:t>
            </a:r>
          </a:p>
        </p:txBody>
      </p:sp>
      <p:sp>
        <p:nvSpPr>
          <p:cNvPr name="TextBox 10" id="10"/>
          <p:cNvSpPr txBox="true"/>
          <p:nvPr/>
        </p:nvSpPr>
        <p:spPr>
          <a:xfrm rot="0">
            <a:off x="13676816" y="7781924"/>
            <a:ext cx="4926973" cy="672446"/>
          </a:xfrm>
          <a:prstGeom prst="rect">
            <a:avLst/>
          </a:prstGeom>
        </p:spPr>
        <p:txBody>
          <a:bodyPr anchor="t" rtlCol="false" tIns="0" lIns="0" bIns="0" rIns="0">
            <a:spAutoFit/>
          </a:bodyPr>
          <a:lstStyle/>
          <a:p>
            <a:pPr algn="ctr">
              <a:lnSpc>
                <a:spcPts val="5099"/>
              </a:lnSpc>
            </a:pPr>
            <a:r>
              <a:rPr lang="en-US" sz="5099">
                <a:solidFill>
                  <a:srgbClr val="91612F"/>
                </a:solidFill>
                <a:latin typeface="Linux Biolinum Bold"/>
              </a:rPr>
              <a:t>14,500,000€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7387" cy="2362516"/>
          </a:xfrm>
          <a:custGeom>
            <a:avLst/>
            <a:gdLst/>
            <a:ahLst/>
            <a:cxnLst/>
            <a:rect r="r" b="b" t="t" l="l"/>
            <a:pathLst>
              <a:path h="2362516" w="2397387">
                <a:moveTo>
                  <a:pt x="0" y="0"/>
                </a:moveTo>
                <a:lnTo>
                  <a:pt x="2397387" y="0"/>
                </a:lnTo>
                <a:lnTo>
                  <a:pt x="2397387" y="2362516"/>
                </a:lnTo>
                <a:lnTo>
                  <a:pt x="0" y="2362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81622" y="2001681"/>
            <a:ext cx="8822167" cy="5684994"/>
          </a:xfrm>
          <a:custGeom>
            <a:avLst/>
            <a:gdLst/>
            <a:ahLst/>
            <a:cxnLst/>
            <a:rect r="r" b="b" t="t" l="l"/>
            <a:pathLst>
              <a:path h="5684994" w="8822167">
                <a:moveTo>
                  <a:pt x="0" y="0"/>
                </a:moveTo>
                <a:lnTo>
                  <a:pt x="8822167" y="0"/>
                </a:lnTo>
                <a:lnTo>
                  <a:pt x="8822167" y="5684993"/>
                </a:lnTo>
                <a:lnTo>
                  <a:pt x="0" y="5684993"/>
                </a:lnTo>
                <a:lnTo>
                  <a:pt x="0" y="0"/>
                </a:lnTo>
                <a:close/>
              </a:path>
            </a:pathLst>
          </a:custGeom>
          <a:blipFill>
            <a:blip r:embed="rId6"/>
            <a:stretch>
              <a:fillRect l="0" t="0" r="0" b="0"/>
            </a:stretch>
          </a:blipFill>
        </p:spPr>
      </p:sp>
      <p:sp>
        <p:nvSpPr>
          <p:cNvPr name="Freeform 7" id="7"/>
          <p:cNvSpPr/>
          <p:nvPr/>
        </p:nvSpPr>
        <p:spPr>
          <a:xfrm flipH="false" flipV="false" rot="0">
            <a:off x="0" y="2001681"/>
            <a:ext cx="10649524" cy="7461612"/>
          </a:xfrm>
          <a:custGeom>
            <a:avLst/>
            <a:gdLst/>
            <a:ahLst/>
            <a:cxnLst/>
            <a:rect r="r" b="b" t="t" l="l"/>
            <a:pathLst>
              <a:path h="7461612" w="10649524">
                <a:moveTo>
                  <a:pt x="0" y="0"/>
                </a:moveTo>
                <a:lnTo>
                  <a:pt x="10649524" y="0"/>
                </a:lnTo>
                <a:lnTo>
                  <a:pt x="10649524" y="7461611"/>
                </a:lnTo>
                <a:lnTo>
                  <a:pt x="0" y="7461611"/>
                </a:lnTo>
                <a:lnTo>
                  <a:pt x="0" y="0"/>
                </a:lnTo>
                <a:close/>
              </a:path>
            </a:pathLst>
          </a:custGeom>
          <a:blipFill>
            <a:blip r:embed="rId7"/>
            <a:stretch>
              <a:fillRect l="-509" t="0" r="-509" b="0"/>
            </a:stretch>
          </a:blipFill>
        </p:spPr>
      </p:sp>
      <p:sp>
        <p:nvSpPr>
          <p:cNvPr name="TextBox 8" id="8"/>
          <p:cNvSpPr txBox="true"/>
          <p:nvPr/>
        </p:nvSpPr>
        <p:spPr>
          <a:xfrm rot="0">
            <a:off x="2262839"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EXPENSES</a:t>
            </a:r>
          </a:p>
        </p:txBody>
      </p:sp>
      <p:sp>
        <p:nvSpPr>
          <p:cNvPr name="TextBox 9" id="9"/>
          <p:cNvSpPr txBox="true"/>
          <p:nvPr/>
        </p:nvSpPr>
        <p:spPr>
          <a:xfrm rot="0">
            <a:off x="9891640" y="7624824"/>
            <a:ext cx="4926973" cy="948546"/>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Total expenses</a:t>
            </a:r>
          </a:p>
          <a:p>
            <a:pPr algn="ctr">
              <a:lnSpc>
                <a:spcPts val="3600"/>
              </a:lnSpc>
            </a:pPr>
            <a:r>
              <a:rPr lang="en-US" sz="3600">
                <a:solidFill>
                  <a:srgbClr val="AB846E"/>
                </a:solidFill>
                <a:latin typeface="Linux Biolinum"/>
              </a:rPr>
              <a:t>during the period: </a:t>
            </a:r>
          </a:p>
        </p:txBody>
      </p:sp>
      <p:sp>
        <p:nvSpPr>
          <p:cNvPr name="TextBox 10" id="10"/>
          <p:cNvSpPr txBox="true"/>
          <p:nvPr/>
        </p:nvSpPr>
        <p:spPr>
          <a:xfrm rot="0">
            <a:off x="13676816" y="7781924"/>
            <a:ext cx="4926973" cy="672446"/>
          </a:xfrm>
          <a:prstGeom prst="rect">
            <a:avLst/>
          </a:prstGeom>
        </p:spPr>
        <p:txBody>
          <a:bodyPr anchor="t" rtlCol="false" tIns="0" lIns="0" bIns="0" rIns="0">
            <a:spAutoFit/>
          </a:bodyPr>
          <a:lstStyle/>
          <a:p>
            <a:pPr algn="ctr">
              <a:lnSpc>
                <a:spcPts val="5099"/>
              </a:lnSpc>
            </a:pPr>
            <a:r>
              <a:rPr lang="en-US" sz="5099">
                <a:solidFill>
                  <a:srgbClr val="91612F"/>
                </a:solidFill>
                <a:latin typeface="Linux Biolinum Bold"/>
              </a:rPr>
              <a:t>8,600,000€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1132" y="1494112"/>
            <a:ext cx="14396868" cy="7918939"/>
          </a:xfrm>
          <a:custGeom>
            <a:avLst/>
            <a:gdLst/>
            <a:ahLst/>
            <a:cxnLst/>
            <a:rect r="r" b="b" t="t" l="l"/>
            <a:pathLst>
              <a:path h="7918939" w="14396868">
                <a:moveTo>
                  <a:pt x="0" y="0"/>
                </a:moveTo>
                <a:lnTo>
                  <a:pt x="14396868" y="0"/>
                </a:lnTo>
                <a:lnTo>
                  <a:pt x="14396868" y="7918939"/>
                </a:lnTo>
                <a:lnTo>
                  <a:pt x="0" y="7918939"/>
                </a:lnTo>
                <a:lnTo>
                  <a:pt x="0" y="0"/>
                </a:lnTo>
                <a:close/>
              </a:path>
            </a:pathLst>
          </a:custGeom>
          <a:blipFill>
            <a:blip r:embed="rId4"/>
            <a:stretch>
              <a:fillRect l="0" t="0" r="0" b="0"/>
            </a:stretch>
          </a:blipFill>
        </p:spPr>
      </p:sp>
      <p:sp>
        <p:nvSpPr>
          <p:cNvPr name="Freeform 4" id="4"/>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7261" y="2717134"/>
            <a:ext cx="3637673" cy="5472895"/>
          </a:xfrm>
          <a:custGeom>
            <a:avLst/>
            <a:gdLst/>
            <a:ahLst/>
            <a:cxnLst/>
            <a:rect r="r" b="b" t="t" l="l"/>
            <a:pathLst>
              <a:path h="5472895" w="3637673">
                <a:moveTo>
                  <a:pt x="0" y="0"/>
                </a:moveTo>
                <a:lnTo>
                  <a:pt x="3637673" y="0"/>
                </a:lnTo>
                <a:lnTo>
                  <a:pt x="3637673" y="5472895"/>
                </a:lnTo>
                <a:lnTo>
                  <a:pt x="0" y="5472895"/>
                </a:lnTo>
                <a:lnTo>
                  <a:pt x="0" y="0"/>
                </a:lnTo>
                <a:close/>
              </a:path>
            </a:pathLst>
          </a:custGeom>
          <a:blipFill>
            <a:blip r:embed="rId7"/>
            <a:stretch>
              <a:fillRect l="0" t="0" r="0" b="0"/>
            </a:stretch>
          </a:blipFill>
        </p:spPr>
      </p:sp>
      <p:sp>
        <p:nvSpPr>
          <p:cNvPr name="TextBox 8" id="8"/>
          <p:cNvSpPr txBox="true"/>
          <p:nvPr/>
        </p:nvSpPr>
        <p:spPr>
          <a:xfrm rot="0">
            <a:off x="2096098" y="557363"/>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Income Statement BreakDown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92978" y="1633406"/>
            <a:ext cx="13109309" cy="8339514"/>
          </a:xfrm>
          <a:custGeom>
            <a:avLst/>
            <a:gdLst/>
            <a:ahLst/>
            <a:cxnLst/>
            <a:rect r="r" b="b" t="t" l="l"/>
            <a:pathLst>
              <a:path h="8339514" w="13109309">
                <a:moveTo>
                  <a:pt x="0" y="0"/>
                </a:moveTo>
                <a:lnTo>
                  <a:pt x="13109309" y="0"/>
                </a:lnTo>
                <a:lnTo>
                  <a:pt x="13109309" y="8339514"/>
                </a:lnTo>
                <a:lnTo>
                  <a:pt x="0" y="8339514"/>
                </a:lnTo>
                <a:lnTo>
                  <a:pt x="0" y="0"/>
                </a:lnTo>
                <a:close/>
              </a:path>
            </a:pathLst>
          </a:custGeom>
          <a:blipFill>
            <a:blip r:embed="rId6"/>
            <a:stretch>
              <a:fillRect l="0" t="0" r="0" b="0"/>
            </a:stretch>
          </a:blipFill>
        </p:spPr>
      </p:sp>
      <p:sp>
        <p:nvSpPr>
          <p:cNvPr name="Freeform 7" id="7"/>
          <p:cNvSpPr/>
          <p:nvPr/>
        </p:nvSpPr>
        <p:spPr>
          <a:xfrm flipH="false" flipV="false" rot="0">
            <a:off x="12081585" y="726705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8" id="8"/>
          <p:cNvSpPr/>
          <p:nvPr/>
        </p:nvSpPr>
        <p:spPr>
          <a:xfrm flipH="false" flipV="false" rot="0">
            <a:off x="9247632" y="5322172"/>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9" id="9"/>
          <p:cNvSpPr/>
          <p:nvPr/>
        </p:nvSpPr>
        <p:spPr>
          <a:xfrm flipH="false" flipV="false" rot="0">
            <a:off x="4088253" y="2789794"/>
            <a:ext cx="808652" cy="808652"/>
          </a:xfrm>
          <a:custGeom>
            <a:avLst/>
            <a:gdLst/>
            <a:ahLst/>
            <a:cxnLst/>
            <a:rect r="r" b="b" t="t" l="l"/>
            <a:pathLst>
              <a:path h="808652" w="808652">
                <a:moveTo>
                  <a:pt x="0" y="0"/>
                </a:moveTo>
                <a:lnTo>
                  <a:pt x="808652" y="0"/>
                </a:lnTo>
                <a:lnTo>
                  <a:pt x="808652" y="808653"/>
                </a:lnTo>
                <a:lnTo>
                  <a:pt x="0" y="808653"/>
                </a:lnTo>
                <a:lnTo>
                  <a:pt x="0" y="0"/>
                </a:lnTo>
                <a:close/>
              </a:path>
            </a:pathLst>
          </a:custGeom>
          <a:blipFill>
            <a:blip r:embed="rId8"/>
            <a:stretch>
              <a:fillRect l="0" t="0" r="0" b="0"/>
            </a:stretch>
          </a:blipFill>
        </p:spPr>
      </p:sp>
      <p:sp>
        <p:nvSpPr>
          <p:cNvPr name="Freeform 10" id="10"/>
          <p:cNvSpPr/>
          <p:nvPr/>
        </p:nvSpPr>
        <p:spPr>
          <a:xfrm flipH="false" flipV="false" rot="0">
            <a:off x="5526500" y="2408181"/>
            <a:ext cx="892699" cy="1190266"/>
          </a:xfrm>
          <a:custGeom>
            <a:avLst/>
            <a:gdLst/>
            <a:ahLst/>
            <a:cxnLst/>
            <a:rect r="r" b="b" t="t" l="l"/>
            <a:pathLst>
              <a:path h="1190266" w="892699">
                <a:moveTo>
                  <a:pt x="0" y="0"/>
                </a:moveTo>
                <a:lnTo>
                  <a:pt x="892700" y="0"/>
                </a:lnTo>
                <a:lnTo>
                  <a:pt x="892700" y="1190266"/>
                </a:lnTo>
                <a:lnTo>
                  <a:pt x="0" y="1190266"/>
                </a:lnTo>
                <a:lnTo>
                  <a:pt x="0" y="0"/>
                </a:lnTo>
                <a:close/>
              </a:path>
            </a:pathLst>
          </a:custGeom>
          <a:blipFill>
            <a:blip r:embed="rId9"/>
            <a:stretch>
              <a:fillRect l="-188459" t="-11737" r="-21119" b="-18805"/>
            </a:stretch>
          </a:blipFill>
        </p:spPr>
      </p:sp>
      <p:sp>
        <p:nvSpPr>
          <p:cNvPr name="TextBox 11" id="11"/>
          <p:cNvSpPr txBox="true"/>
          <p:nvPr/>
        </p:nvSpPr>
        <p:spPr>
          <a:xfrm rot="0">
            <a:off x="1534785"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
        <p:nvSpPr>
          <p:cNvPr name="Freeform 12" id="12"/>
          <p:cNvSpPr/>
          <p:nvPr/>
        </p:nvSpPr>
        <p:spPr>
          <a:xfrm flipH="false" flipV="false" rot="0">
            <a:off x="14404250" y="887465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73137" y="1637007"/>
            <a:ext cx="15154416" cy="8011783"/>
          </a:xfrm>
          <a:custGeom>
            <a:avLst/>
            <a:gdLst/>
            <a:ahLst/>
            <a:cxnLst/>
            <a:rect r="r" b="b" t="t" l="l"/>
            <a:pathLst>
              <a:path h="8011783" w="15154416">
                <a:moveTo>
                  <a:pt x="0" y="0"/>
                </a:moveTo>
                <a:lnTo>
                  <a:pt x="15154416" y="0"/>
                </a:lnTo>
                <a:lnTo>
                  <a:pt x="15154416" y="8011783"/>
                </a:lnTo>
                <a:lnTo>
                  <a:pt x="0" y="8011783"/>
                </a:lnTo>
                <a:lnTo>
                  <a:pt x="0" y="0"/>
                </a:lnTo>
                <a:close/>
              </a:path>
            </a:pathLst>
          </a:custGeom>
          <a:blipFill>
            <a:blip r:embed="rId6"/>
            <a:stretch>
              <a:fillRect l="0" t="0" r="0" b="0"/>
            </a:stretch>
          </a:blipFill>
        </p:spPr>
      </p:sp>
      <p:sp>
        <p:nvSpPr>
          <p:cNvPr name="TextBox 7" id="7"/>
          <p:cNvSpPr txBox="true"/>
          <p:nvPr/>
        </p:nvSpPr>
        <p:spPr>
          <a:xfrm rot="0">
            <a:off x="1028700"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5853" y="4901318"/>
            <a:ext cx="4912357" cy="1702832"/>
          </a:xfrm>
          <a:custGeom>
            <a:avLst/>
            <a:gdLst/>
            <a:ahLst/>
            <a:cxnLst/>
            <a:rect r="r" b="b" t="t" l="l"/>
            <a:pathLst>
              <a:path h="1702832" w="4912357">
                <a:moveTo>
                  <a:pt x="0" y="0"/>
                </a:moveTo>
                <a:lnTo>
                  <a:pt x="4912357" y="0"/>
                </a:lnTo>
                <a:lnTo>
                  <a:pt x="4912357" y="1702831"/>
                </a:lnTo>
                <a:lnTo>
                  <a:pt x="0" y="1702831"/>
                </a:lnTo>
                <a:lnTo>
                  <a:pt x="0" y="0"/>
                </a:lnTo>
                <a:close/>
              </a:path>
            </a:pathLst>
          </a:custGeom>
          <a:blipFill>
            <a:blip r:embed="rId6"/>
            <a:stretch>
              <a:fillRect l="0" t="0" r="0" b="0"/>
            </a:stretch>
          </a:blipFill>
        </p:spPr>
      </p:sp>
      <p:sp>
        <p:nvSpPr>
          <p:cNvPr name="Freeform 7" id="7"/>
          <p:cNvSpPr/>
          <p:nvPr/>
        </p:nvSpPr>
        <p:spPr>
          <a:xfrm flipH="false" flipV="false" rot="0">
            <a:off x="6721698" y="1392502"/>
            <a:ext cx="6977926" cy="2026258"/>
          </a:xfrm>
          <a:custGeom>
            <a:avLst/>
            <a:gdLst/>
            <a:ahLst/>
            <a:cxnLst/>
            <a:rect r="r" b="b" t="t" l="l"/>
            <a:pathLst>
              <a:path h="2026258" w="6977926">
                <a:moveTo>
                  <a:pt x="0" y="0"/>
                </a:moveTo>
                <a:lnTo>
                  <a:pt x="6977925" y="0"/>
                </a:lnTo>
                <a:lnTo>
                  <a:pt x="6977925" y="2026258"/>
                </a:lnTo>
                <a:lnTo>
                  <a:pt x="0" y="2026258"/>
                </a:lnTo>
                <a:lnTo>
                  <a:pt x="0" y="0"/>
                </a:lnTo>
                <a:close/>
              </a:path>
            </a:pathLst>
          </a:custGeom>
          <a:blipFill>
            <a:blip r:embed="rId7"/>
            <a:stretch>
              <a:fillRect l="0" t="0" r="0" b="0"/>
            </a:stretch>
          </a:blipFill>
        </p:spPr>
      </p:sp>
      <p:sp>
        <p:nvSpPr>
          <p:cNvPr name="Freeform 8" id="8"/>
          <p:cNvSpPr/>
          <p:nvPr/>
        </p:nvSpPr>
        <p:spPr>
          <a:xfrm flipH="false" flipV="false" rot="0">
            <a:off x="830420" y="1680062"/>
            <a:ext cx="5023224" cy="2933696"/>
          </a:xfrm>
          <a:custGeom>
            <a:avLst/>
            <a:gdLst/>
            <a:ahLst/>
            <a:cxnLst/>
            <a:rect r="r" b="b" t="t" l="l"/>
            <a:pathLst>
              <a:path h="2933696" w="5023224">
                <a:moveTo>
                  <a:pt x="0" y="0"/>
                </a:moveTo>
                <a:lnTo>
                  <a:pt x="5023223" y="0"/>
                </a:lnTo>
                <a:lnTo>
                  <a:pt x="5023223" y="2933696"/>
                </a:lnTo>
                <a:lnTo>
                  <a:pt x="0" y="2933696"/>
                </a:lnTo>
                <a:lnTo>
                  <a:pt x="0" y="0"/>
                </a:lnTo>
                <a:close/>
              </a:path>
            </a:pathLst>
          </a:custGeom>
          <a:blipFill>
            <a:blip r:embed="rId8"/>
            <a:stretch>
              <a:fillRect l="0" t="0" r="0" b="0"/>
            </a:stretch>
          </a:blipFill>
        </p:spPr>
      </p:sp>
      <p:sp>
        <p:nvSpPr>
          <p:cNvPr name="Freeform 9" id="9"/>
          <p:cNvSpPr/>
          <p:nvPr/>
        </p:nvSpPr>
        <p:spPr>
          <a:xfrm flipH="false" flipV="false" rot="0">
            <a:off x="1110057" y="6766074"/>
            <a:ext cx="4463950" cy="3337835"/>
          </a:xfrm>
          <a:custGeom>
            <a:avLst/>
            <a:gdLst/>
            <a:ahLst/>
            <a:cxnLst/>
            <a:rect r="r" b="b" t="t" l="l"/>
            <a:pathLst>
              <a:path h="3337835" w="4463950">
                <a:moveTo>
                  <a:pt x="0" y="0"/>
                </a:moveTo>
                <a:lnTo>
                  <a:pt x="4463950" y="0"/>
                </a:lnTo>
                <a:lnTo>
                  <a:pt x="4463950" y="3337836"/>
                </a:lnTo>
                <a:lnTo>
                  <a:pt x="0" y="3337836"/>
                </a:lnTo>
                <a:lnTo>
                  <a:pt x="0" y="0"/>
                </a:lnTo>
                <a:close/>
              </a:path>
            </a:pathLst>
          </a:custGeom>
          <a:blipFill>
            <a:blip r:embed="rId9"/>
            <a:stretch>
              <a:fillRect l="0" t="0" r="0" b="0"/>
            </a:stretch>
          </a:blipFill>
        </p:spPr>
      </p:sp>
      <p:sp>
        <p:nvSpPr>
          <p:cNvPr name="Freeform 10" id="10"/>
          <p:cNvSpPr/>
          <p:nvPr/>
        </p:nvSpPr>
        <p:spPr>
          <a:xfrm flipH="false" flipV="false" rot="0">
            <a:off x="6544521" y="3620536"/>
            <a:ext cx="10714779" cy="6483374"/>
          </a:xfrm>
          <a:custGeom>
            <a:avLst/>
            <a:gdLst/>
            <a:ahLst/>
            <a:cxnLst/>
            <a:rect r="r" b="b" t="t" l="l"/>
            <a:pathLst>
              <a:path h="6483374" w="10714779">
                <a:moveTo>
                  <a:pt x="0" y="0"/>
                </a:moveTo>
                <a:lnTo>
                  <a:pt x="10714779" y="0"/>
                </a:lnTo>
                <a:lnTo>
                  <a:pt x="10714779" y="6483374"/>
                </a:lnTo>
                <a:lnTo>
                  <a:pt x="0" y="6483374"/>
                </a:lnTo>
                <a:lnTo>
                  <a:pt x="0" y="0"/>
                </a:lnTo>
                <a:close/>
              </a:path>
            </a:pathLst>
          </a:custGeom>
          <a:blipFill>
            <a:blip r:embed="rId10"/>
            <a:stretch>
              <a:fillRect l="0" t="0" r="0" b="0"/>
            </a:stretch>
          </a:blipFill>
        </p:spPr>
      </p:sp>
      <p:sp>
        <p:nvSpPr>
          <p:cNvPr name="TextBox 11" id="11"/>
          <p:cNvSpPr txBox="true"/>
          <p:nvPr/>
        </p:nvSpPr>
        <p:spPr>
          <a:xfrm rot="0">
            <a:off x="2096098" y="3164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 BEST CASE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5124" y="1912273"/>
            <a:ext cx="5033815" cy="2892125"/>
          </a:xfrm>
          <a:custGeom>
            <a:avLst/>
            <a:gdLst/>
            <a:ahLst/>
            <a:cxnLst/>
            <a:rect r="r" b="b" t="t" l="l"/>
            <a:pathLst>
              <a:path h="2892125" w="5033815">
                <a:moveTo>
                  <a:pt x="0" y="0"/>
                </a:moveTo>
                <a:lnTo>
                  <a:pt x="5033815" y="0"/>
                </a:lnTo>
                <a:lnTo>
                  <a:pt x="5033815" y="2892126"/>
                </a:lnTo>
                <a:lnTo>
                  <a:pt x="0" y="2892126"/>
                </a:lnTo>
                <a:lnTo>
                  <a:pt x="0" y="0"/>
                </a:lnTo>
                <a:close/>
              </a:path>
            </a:pathLst>
          </a:custGeom>
          <a:blipFill>
            <a:blip r:embed="rId6"/>
            <a:stretch>
              <a:fillRect l="0" t="0" r="0" b="0"/>
            </a:stretch>
          </a:blipFill>
        </p:spPr>
      </p:sp>
      <p:sp>
        <p:nvSpPr>
          <p:cNvPr name="Freeform 7" id="7"/>
          <p:cNvSpPr/>
          <p:nvPr/>
        </p:nvSpPr>
        <p:spPr>
          <a:xfrm flipH="false" flipV="false" rot="0">
            <a:off x="1197608" y="5038515"/>
            <a:ext cx="4288848" cy="1489728"/>
          </a:xfrm>
          <a:custGeom>
            <a:avLst/>
            <a:gdLst/>
            <a:ahLst/>
            <a:cxnLst/>
            <a:rect r="r" b="b" t="t" l="l"/>
            <a:pathLst>
              <a:path h="1489728" w="4288848">
                <a:moveTo>
                  <a:pt x="0" y="0"/>
                </a:moveTo>
                <a:lnTo>
                  <a:pt x="4288848" y="0"/>
                </a:lnTo>
                <a:lnTo>
                  <a:pt x="4288848" y="1489728"/>
                </a:lnTo>
                <a:lnTo>
                  <a:pt x="0" y="1489728"/>
                </a:lnTo>
                <a:lnTo>
                  <a:pt x="0" y="0"/>
                </a:lnTo>
                <a:close/>
              </a:path>
            </a:pathLst>
          </a:custGeom>
          <a:blipFill>
            <a:blip r:embed="rId7"/>
            <a:stretch>
              <a:fillRect l="0" t="0" r="0" b="0"/>
            </a:stretch>
          </a:blipFill>
        </p:spPr>
      </p:sp>
      <p:sp>
        <p:nvSpPr>
          <p:cNvPr name="Freeform 8" id="8"/>
          <p:cNvSpPr/>
          <p:nvPr/>
        </p:nvSpPr>
        <p:spPr>
          <a:xfrm flipH="false" flipV="false" rot="0">
            <a:off x="1060276" y="6750104"/>
            <a:ext cx="4563512" cy="3353806"/>
          </a:xfrm>
          <a:custGeom>
            <a:avLst/>
            <a:gdLst/>
            <a:ahLst/>
            <a:cxnLst/>
            <a:rect r="r" b="b" t="t" l="l"/>
            <a:pathLst>
              <a:path h="3353806" w="4563512">
                <a:moveTo>
                  <a:pt x="0" y="0"/>
                </a:moveTo>
                <a:lnTo>
                  <a:pt x="4563512" y="0"/>
                </a:lnTo>
                <a:lnTo>
                  <a:pt x="4563512" y="3353806"/>
                </a:lnTo>
                <a:lnTo>
                  <a:pt x="0" y="3353806"/>
                </a:lnTo>
                <a:lnTo>
                  <a:pt x="0" y="0"/>
                </a:lnTo>
                <a:close/>
              </a:path>
            </a:pathLst>
          </a:custGeom>
          <a:blipFill>
            <a:blip r:embed="rId8"/>
            <a:stretch>
              <a:fillRect l="0" t="0" r="0" b="0"/>
            </a:stretch>
          </a:blipFill>
        </p:spPr>
      </p:sp>
      <p:sp>
        <p:nvSpPr>
          <p:cNvPr name="Freeform 9" id="9"/>
          <p:cNvSpPr/>
          <p:nvPr/>
        </p:nvSpPr>
        <p:spPr>
          <a:xfrm flipH="false" flipV="false" rot="0">
            <a:off x="7086043" y="1481890"/>
            <a:ext cx="6455446" cy="1876446"/>
          </a:xfrm>
          <a:custGeom>
            <a:avLst/>
            <a:gdLst/>
            <a:ahLst/>
            <a:cxnLst/>
            <a:rect r="r" b="b" t="t" l="l"/>
            <a:pathLst>
              <a:path h="1876446" w="6455446">
                <a:moveTo>
                  <a:pt x="0" y="0"/>
                </a:moveTo>
                <a:lnTo>
                  <a:pt x="6455446" y="0"/>
                </a:lnTo>
                <a:lnTo>
                  <a:pt x="6455446" y="1876446"/>
                </a:lnTo>
                <a:lnTo>
                  <a:pt x="0" y="1876446"/>
                </a:lnTo>
                <a:lnTo>
                  <a:pt x="0" y="0"/>
                </a:lnTo>
                <a:close/>
              </a:path>
            </a:pathLst>
          </a:custGeom>
          <a:blipFill>
            <a:blip r:embed="rId9"/>
            <a:stretch>
              <a:fillRect l="0" t="0" r="0" b="0"/>
            </a:stretch>
          </a:blipFill>
        </p:spPr>
      </p:sp>
      <p:sp>
        <p:nvSpPr>
          <p:cNvPr name="Freeform 10" id="10"/>
          <p:cNvSpPr/>
          <p:nvPr/>
        </p:nvSpPr>
        <p:spPr>
          <a:xfrm flipH="false" flipV="false" rot="0">
            <a:off x="6327858" y="3514472"/>
            <a:ext cx="10931442" cy="6614474"/>
          </a:xfrm>
          <a:custGeom>
            <a:avLst/>
            <a:gdLst/>
            <a:ahLst/>
            <a:cxnLst/>
            <a:rect r="r" b="b" t="t" l="l"/>
            <a:pathLst>
              <a:path h="6614474" w="10931442">
                <a:moveTo>
                  <a:pt x="0" y="0"/>
                </a:moveTo>
                <a:lnTo>
                  <a:pt x="10931442" y="0"/>
                </a:lnTo>
                <a:lnTo>
                  <a:pt x="10931442" y="6614474"/>
                </a:lnTo>
                <a:lnTo>
                  <a:pt x="0" y="6614474"/>
                </a:lnTo>
                <a:lnTo>
                  <a:pt x="0" y="0"/>
                </a:lnTo>
                <a:close/>
              </a:path>
            </a:pathLst>
          </a:custGeom>
          <a:blipFill>
            <a:blip r:embed="rId10"/>
            <a:stretch>
              <a:fillRect l="0" t="0" r="0" b="0"/>
            </a:stretch>
          </a:blipFill>
        </p:spPr>
      </p:sp>
      <p:sp>
        <p:nvSpPr>
          <p:cNvPr name="TextBox 11" id="11"/>
          <p:cNvSpPr txBox="true"/>
          <p:nvPr/>
        </p:nvSpPr>
        <p:spPr>
          <a:xfrm rot="0">
            <a:off x="2096098" y="3164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 WORST CASE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0036" y="1971597"/>
            <a:ext cx="11505101" cy="6903061"/>
          </a:xfrm>
          <a:custGeom>
            <a:avLst/>
            <a:gdLst/>
            <a:ahLst/>
            <a:cxnLst/>
            <a:rect r="r" b="b" t="t" l="l"/>
            <a:pathLst>
              <a:path h="6903061" w="11505101">
                <a:moveTo>
                  <a:pt x="0" y="0"/>
                </a:moveTo>
                <a:lnTo>
                  <a:pt x="11505101" y="0"/>
                </a:lnTo>
                <a:lnTo>
                  <a:pt x="11505101" y="6903060"/>
                </a:lnTo>
                <a:lnTo>
                  <a:pt x="0" y="6903060"/>
                </a:lnTo>
                <a:lnTo>
                  <a:pt x="0" y="0"/>
                </a:lnTo>
                <a:close/>
              </a:path>
            </a:pathLst>
          </a:custGeom>
          <a:blipFill>
            <a:blip r:embed="rId4"/>
            <a:stretch>
              <a:fillRect l="0" t="0" r="0" b="0"/>
            </a:stretch>
          </a:blipFill>
        </p:spPr>
      </p:sp>
      <p:sp>
        <p:nvSpPr>
          <p:cNvPr name="Freeform 4" id="4"/>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425515" y="6479864"/>
            <a:ext cx="7217855" cy="1499186"/>
          </a:xfrm>
          <a:custGeom>
            <a:avLst/>
            <a:gdLst/>
            <a:ahLst/>
            <a:cxnLst/>
            <a:rect r="r" b="b" t="t" l="l"/>
            <a:pathLst>
              <a:path h="1499186" w="7217855">
                <a:moveTo>
                  <a:pt x="0" y="0"/>
                </a:moveTo>
                <a:lnTo>
                  <a:pt x="7217855" y="0"/>
                </a:lnTo>
                <a:lnTo>
                  <a:pt x="7217855" y="1499186"/>
                </a:lnTo>
                <a:lnTo>
                  <a:pt x="0" y="1499186"/>
                </a:lnTo>
                <a:lnTo>
                  <a:pt x="0" y="0"/>
                </a:lnTo>
                <a:close/>
              </a:path>
            </a:pathLst>
          </a:custGeom>
          <a:blipFill>
            <a:blip r:embed="rId7"/>
            <a:stretch>
              <a:fillRect l="0" t="0" r="0" b="0"/>
            </a:stretch>
          </a:blipFill>
        </p:spPr>
      </p:sp>
      <p:sp>
        <p:nvSpPr>
          <p:cNvPr name="TextBox 8" id="8"/>
          <p:cNvSpPr txBox="true"/>
          <p:nvPr/>
        </p:nvSpPr>
        <p:spPr>
          <a:xfrm rot="0">
            <a:off x="2096098" y="659921"/>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How much money do we need?</a:t>
            </a:r>
          </a:p>
        </p:txBody>
      </p:sp>
      <p:sp>
        <p:nvSpPr>
          <p:cNvPr name="TextBox 9" id="9"/>
          <p:cNvSpPr txBox="true"/>
          <p:nvPr/>
        </p:nvSpPr>
        <p:spPr>
          <a:xfrm rot="0">
            <a:off x="9670438" y="2290811"/>
            <a:ext cx="7773754" cy="3693752"/>
          </a:xfrm>
          <a:prstGeom prst="rect">
            <a:avLst/>
          </a:prstGeom>
        </p:spPr>
        <p:txBody>
          <a:bodyPr anchor="t" rtlCol="false" tIns="0" lIns="0" bIns="0" rIns="0">
            <a:spAutoFit/>
          </a:bodyPr>
          <a:lstStyle/>
          <a:p>
            <a:pPr marL="777746" indent="-388873" lvl="1">
              <a:lnSpc>
                <a:spcPts val="3602"/>
              </a:lnSpc>
              <a:buFont typeface="Arial"/>
              <a:buChar char="•"/>
            </a:pPr>
            <a:r>
              <a:rPr lang="en-US" sz="3602">
                <a:solidFill>
                  <a:srgbClr val="AB846E"/>
                </a:solidFill>
                <a:latin typeface="Linux Biolinum"/>
              </a:rPr>
              <a:t>With this amount we are able to start operating as a company at the start.</a:t>
            </a:r>
          </a:p>
          <a:p>
            <a:pPr marL="777746" indent="-388873" lvl="1">
              <a:lnSpc>
                <a:spcPts val="3602"/>
              </a:lnSpc>
              <a:buFont typeface="Arial"/>
              <a:buChar char="•"/>
            </a:pPr>
            <a:r>
              <a:rPr lang="en-US" sz="3602">
                <a:solidFill>
                  <a:srgbClr val="AB846E"/>
                </a:solidFill>
                <a:latin typeface="Linux Biolinum"/>
              </a:rPr>
              <a:t>If we need more money, there are special loans provided by the government like "Jóvenes Emprendedores" with a very low interest and high return period.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32270" y="3184942"/>
            <a:ext cx="8927030" cy="5854124"/>
          </a:xfrm>
          <a:custGeom>
            <a:avLst/>
            <a:gdLst/>
            <a:ahLst/>
            <a:cxnLst/>
            <a:rect r="r" b="b" t="t" l="l"/>
            <a:pathLst>
              <a:path h="5854124" w="8927030">
                <a:moveTo>
                  <a:pt x="0" y="0"/>
                </a:moveTo>
                <a:lnTo>
                  <a:pt x="8927030" y="0"/>
                </a:lnTo>
                <a:lnTo>
                  <a:pt x="8927030" y="5854124"/>
                </a:lnTo>
                <a:lnTo>
                  <a:pt x="0" y="5854124"/>
                </a:lnTo>
                <a:lnTo>
                  <a:pt x="0" y="0"/>
                </a:lnTo>
                <a:close/>
              </a:path>
            </a:pathLst>
          </a:custGeom>
          <a:blipFill>
            <a:blip r:embed="rId6"/>
            <a:stretch>
              <a:fillRect l="0" t="0" r="0" b="0"/>
            </a:stretch>
          </a:blipFill>
        </p:spPr>
      </p:sp>
      <p:sp>
        <p:nvSpPr>
          <p:cNvPr name="Freeform 7" id="7"/>
          <p:cNvSpPr/>
          <p:nvPr/>
        </p:nvSpPr>
        <p:spPr>
          <a:xfrm flipH="false" flipV="false" rot="0">
            <a:off x="1205241" y="3989689"/>
            <a:ext cx="7127028" cy="4244629"/>
          </a:xfrm>
          <a:custGeom>
            <a:avLst/>
            <a:gdLst/>
            <a:ahLst/>
            <a:cxnLst/>
            <a:rect r="r" b="b" t="t" l="l"/>
            <a:pathLst>
              <a:path h="4244629" w="7127028">
                <a:moveTo>
                  <a:pt x="0" y="0"/>
                </a:moveTo>
                <a:lnTo>
                  <a:pt x="7127029" y="0"/>
                </a:lnTo>
                <a:lnTo>
                  <a:pt x="7127029" y="4244629"/>
                </a:lnTo>
                <a:lnTo>
                  <a:pt x="0" y="4244629"/>
                </a:lnTo>
                <a:lnTo>
                  <a:pt x="0" y="0"/>
                </a:lnTo>
                <a:close/>
              </a:path>
            </a:pathLst>
          </a:custGeom>
          <a:blipFill>
            <a:blip r:embed="rId7"/>
            <a:stretch>
              <a:fillRect l="0" t="0" r="0" b="0"/>
            </a:stretch>
          </a:blipFill>
        </p:spPr>
      </p:sp>
      <p:sp>
        <p:nvSpPr>
          <p:cNvPr name="TextBox 8" id="8"/>
          <p:cNvSpPr txBox="true"/>
          <p:nvPr/>
        </p:nvSpPr>
        <p:spPr>
          <a:xfrm rot="0">
            <a:off x="2678442" y="1162050"/>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INTRODUCTION</a:t>
            </a:r>
          </a:p>
        </p:txBody>
      </p:sp>
      <p:sp>
        <p:nvSpPr>
          <p:cNvPr name="TextBox 9" id="9"/>
          <p:cNvSpPr txBox="true"/>
          <p:nvPr/>
        </p:nvSpPr>
        <p:spPr>
          <a:xfrm rot="0">
            <a:off x="2238095" y="2667257"/>
            <a:ext cx="4929570" cy="347980"/>
          </a:xfrm>
          <a:prstGeom prst="rect">
            <a:avLst/>
          </a:prstGeom>
        </p:spPr>
        <p:txBody>
          <a:bodyPr anchor="t" rtlCol="false" tIns="0" lIns="0" bIns="0" rIns="0">
            <a:spAutoFit/>
          </a:bodyPr>
          <a:lstStyle/>
          <a:p>
            <a:pPr algn="ctr">
              <a:lnSpc>
                <a:spcPts val="2869"/>
              </a:lnSpc>
              <a:spcBef>
                <a:spcPct val="0"/>
              </a:spcBef>
            </a:pPr>
            <a:r>
              <a:rPr lang="en-US" sz="2049">
                <a:solidFill>
                  <a:srgbClr val="91612F"/>
                </a:solidFill>
                <a:latin typeface="Linux Biolinum Bold"/>
              </a:rPr>
              <a:t>Dog Population in Spain 2010-2021</a:t>
            </a:r>
          </a:p>
        </p:txBody>
      </p:sp>
      <p:sp>
        <p:nvSpPr>
          <p:cNvPr name="TextBox 10" id="10"/>
          <p:cNvSpPr txBox="true"/>
          <p:nvPr/>
        </p:nvSpPr>
        <p:spPr>
          <a:xfrm rot="0">
            <a:off x="10331000" y="2667257"/>
            <a:ext cx="4929570" cy="347980"/>
          </a:xfrm>
          <a:prstGeom prst="rect">
            <a:avLst/>
          </a:prstGeom>
        </p:spPr>
        <p:txBody>
          <a:bodyPr anchor="t" rtlCol="false" tIns="0" lIns="0" bIns="0" rIns="0">
            <a:spAutoFit/>
          </a:bodyPr>
          <a:lstStyle/>
          <a:p>
            <a:pPr algn="ctr">
              <a:lnSpc>
                <a:spcPts val="2869"/>
              </a:lnSpc>
              <a:spcBef>
                <a:spcPct val="0"/>
              </a:spcBef>
            </a:pPr>
            <a:r>
              <a:rPr lang="en-US" sz="2049">
                <a:solidFill>
                  <a:srgbClr val="91612F"/>
                </a:solidFill>
                <a:latin typeface="Linux Biolinum Bold"/>
              </a:rPr>
              <a:t>Billing in numbers (M€)</a:t>
            </a:r>
          </a:p>
        </p:txBody>
      </p:sp>
      <p:sp>
        <p:nvSpPr>
          <p:cNvPr name="TextBox 11" id="11"/>
          <p:cNvSpPr txBox="true"/>
          <p:nvPr/>
        </p:nvSpPr>
        <p:spPr>
          <a:xfrm rot="0">
            <a:off x="4394602" y="8196218"/>
            <a:ext cx="748308" cy="298450"/>
          </a:xfrm>
          <a:prstGeom prst="rect">
            <a:avLst/>
          </a:prstGeom>
        </p:spPr>
        <p:txBody>
          <a:bodyPr anchor="t" rtlCol="false" tIns="0" lIns="0" bIns="0" rIns="0">
            <a:spAutoFit/>
          </a:bodyPr>
          <a:lstStyle/>
          <a:p>
            <a:pPr algn="ctr">
              <a:lnSpc>
                <a:spcPts val="2449"/>
              </a:lnSpc>
              <a:spcBef>
                <a:spcPct val="0"/>
              </a:spcBef>
            </a:pPr>
            <a:r>
              <a:rPr lang="en-US" sz="1749">
                <a:solidFill>
                  <a:srgbClr val="91612F"/>
                </a:solidFill>
                <a:latin typeface="Linux Biolinum Bold"/>
              </a:rPr>
              <a:t>Statista</a:t>
            </a:r>
          </a:p>
        </p:txBody>
      </p:sp>
      <p:sp>
        <p:nvSpPr>
          <p:cNvPr name="TextBox 12" id="12"/>
          <p:cNvSpPr txBox="true"/>
          <p:nvPr/>
        </p:nvSpPr>
        <p:spPr>
          <a:xfrm rot="0">
            <a:off x="12421631" y="9000966"/>
            <a:ext cx="748308" cy="298450"/>
          </a:xfrm>
          <a:prstGeom prst="rect">
            <a:avLst/>
          </a:prstGeom>
        </p:spPr>
        <p:txBody>
          <a:bodyPr anchor="t" rtlCol="false" tIns="0" lIns="0" bIns="0" rIns="0">
            <a:spAutoFit/>
          </a:bodyPr>
          <a:lstStyle/>
          <a:p>
            <a:pPr algn="ctr">
              <a:lnSpc>
                <a:spcPts val="2449"/>
              </a:lnSpc>
              <a:spcBef>
                <a:spcPct val="0"/>
              </a:spcBef>
            </a:pPr>
            <a:r>
              <a:rPr lang="en-US" sz="1749">
                <a:solidFill>
                  <a:srgbClr val="91612F"/>
                </a:solidFill>
                <a:latin typeface="Linux Biolinum Bold"/>
              </a:rPr>
              <a:t>Anfaac</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92666" y="1582069"/>
            <a:ext cx="12064438" cy="6634745"/>
          </a:xfrm>
          <a:custGeom>
            <a:avLst/>
            <a:gdLst/>
            <a:ahLst/>
            <a:cxnLst/>
            <a:rect r="r" b="b" t="t" l="l"/>
            <a:pathLst>
              <a:path h="6634745" w="12064438">
                <a:moveTo>
                  <a:pt x="0" y="0"/>
                </a:moveTo>
                <a:lnTo>
                  <a:pt x="12064438" y="0"/>
                </a:lnTo>
                <a:lnTo>
                  <a:pt x="12064438" y="6634745"/>
                </a:lnTo>
                <a:lnTo>
                  <a:pt x="0" y="6634745"/>
                </a:lnTo>
                <a:lnTo>
                  <a:pt x="0" y="0"/>
                </a:lnTo>
                <a:close/>
              </a:path>
            </a:pathLst>
          </a:custGeom>
          <a:blipFill>
            <a:blip r:embed="rId4"/>
            <a:stretch>
              <a:fillRect l="0" t="-2189" r="0" b="-2189"/>
            </a:stretch>
          </a:blipFill>
        </p:spPr>
      </p:sp>
      <p:sp>
        <p:nvSpPr>
          <p:cNvPr name="Freeform 4" id="4"/>
          <p:cNvSpPr/>
          <p:nvPr/>
        </p:nvSpPr>
        <p:spPr>
          <a:xfrm flipH="false" flipV="false" rot="0">
            <a:off x="-808695" y="-629741"/>
            <a:ext cx="2385970" cy="2351265"/>
          </a:xfrm>
          <a:custGeom>
            <a:avLst/>
            <a:gdLst/>
            <a:ahLst/>
            <a:cxnLst/>
            <a:rect r="r" b="b" t="t" l="l"/>
            <a:pathLst>
              <a:path h="2351265" w="2385970">
                <a:moveTo>
                  <a:pt x="0" y="0"/>
                </a:moveTo>
                <a:lnTo>
                  <a:pt x="2385970" y="0"/>
                </a:lnTo>
                <a:lnTo>
                  <a:pt x="2385970" y="2351265"/>
                </a:lnTo>
                <a:lnTo>
                  <a:pt x="0" y="23512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6413690" y="8466327"/>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7438525" y="1971918"/>
            <a:ext cx="437157" cy="6801818"/>
            <a:chOff x="0" y="0"/>
            <a:chExt cx="115136" cy="1791425"/>
          </a:xfrm>
        </p:grpSpPr>
        <p:sp>
          <p:nvSpPr>
            <p:cNvPr name="Freeform 8" id="8"/>
            <p:cNvSpPr/>
            <p:nvPr/>
          </p:nvSpPr>
          <p:spPr>
            <a:xfrm flipH="false" flipV="false" rot="0">
              <a:off x="0" y="0"/>
              <a:ext cx="115136" cy="1791426"/>
            </a:xfrm>
            <a:custGeom>
              <a:avLst/>
              <a:gdLst/>
              <a:ahLst/>
              <a:cxnLst/>
              <a:rect r="r" b="b" t="t" l="l"/>
              <a:pathLst>
                <a:path h="1791426" w="115136">
                  <a:moveTo>
                    <a:pt x="0" y="0"/>
                  </a:moveTo>
                  <a:lnTo>
                    <a:pt x="115136" y="0"/>
                  </a:lnTo>
                  <a:lnTo>
                    <a:pt x="115136" y="1791426"/>
                  </a:lnTo>
                  <a:lnTo>
                    <a:pt x="0" y="1791426"/>
                  </a:lnTo>
                  <a:close/>
                </a:path>
              </a:pathLst>
            </a:custGeom>
            <a:solidFill>
              <a:srgbClr val="FFFFFF"/>
            </a:solidFill>
          </p:spPr>
        </p:sp>
        <p:sp>
          <p:nvSpPr>
            <p:cNvPr name="TextBox 9" id="9"/>
            <p:cNvSpPr txBox="true"/>
            <p:nvPr/>
          </p:nvSpPr>
          <p:spPr>
            <a:xfrm>
              <a:off x="0" y="-47625"/>
              <a:ext cx="115136" cy="1839050"/>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78520" y="517071"/>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Investment recovery:</a:t>
            </a:r>
          </a:p>
        </p:txBody>
      </p:sp>
      <p:sp>
        <p:nvSpPr>
          <p:cNvPr name="TextBox 11" id="11"/>
          <p:cNvSpPr txBox="true"/>
          <p:nvPr/>
        </p:nvSpPr>
        <p:spPr>
          <a:xfrm rot="0">
            <a:off x="-499422" y="5346721"/>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Payback:</a:t>
            </a:r>
          </a:p>
        </p:txBody>
      </p:sp>
      <p:sp>
        <p:nvSpPr>
          <p:cNvPr name="TextBox 12" id="12"/>
          <p:cNvSpPr txBox="true"/>
          <p:nvPr/>
        </p:nvSpPr>
        <p:spPr>
          <a:xfrm rot="0">
            <a:off x="2083512" y="5313483"/>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43 </a:t>
            </a:r>
          </a:p>
        </p:txBody>
      </p:sp>
      <p:sp>
        <p:nvSpPr>
          <p:cNvPr name="TextBox 13" id="13"/>
          <p:cNvSpPr txBox="true"/>
          <p:nvPr/>
        </p:nvSpPr>
        <p:spPr>
          <a:xfrm rot="0">
            <a:off x="-808695" y="4620329"/>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Break-even:</a:t>
            </a:r>
          </a:p>
        </p:txBody>
      </p:sp>
      <p:sp>
        <p:nvSpPr>
          <p:cNvPr name="TextBox 14" id="14"/>
          <p:cNvSpPr txBox="true"/>
          <p:nvPr/>
        </p:nvSpPr>
        <p:spPr>
          <a:xfrm rot="0">
            <a:off x="2083512" y="4587091"/>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39</a:t>
            </a:r>
          </a:p>
        </p:txBody>
      </p:sp>
      <p:sp>
        <p:nvSpPr>
          <p:cNvPr name="TextBox 15" id="15"/>
          <p:cNvSpPr txBox="true"/>
          <p:nvPr/>
        </p:nvSpPr>
        <p:spPr>
          <a:xfrm rot="0">
            <a:off x="1199966" y="3765565"/>
            <a:ext cx="3349805" cy="840069"/>
          </a:xfrm>
          <a:prstGeom prst="rect">
            <a:avLst/>
          </a:prstGeom>
        </p:spPr>
        <p:txBody>
          <a:bodyPr anchor="t" rtlCol="false" tIns="0" lIns="0" bIns="0" rIns="0">
            <a:spAutoFit/>
          </a:bodyPr>
          <a:lstStyle/>
          <a:p>
            <a:pPr algn="ctr">
              <a:lnSpc>
                <a:spcPts val="6719"/>
              </a:lnSpc>
              <a:spcBef>
                <a:spcPct val="0"/>
              </a:spcBef>
            </a:pPr>
            <a:r>
              <a:rPr lang="en-US" sz="4800">
                <a:solidFill>
                  <a:srgbClr val="D1B2A0"/>
                </a:solidFill>
                <a:latin typeface="Linux Biolinum Bold"/>
              </a:rPr>
              <a:t>PESIMISTIC</a:t>
            </a:r>
          </a:p>
        </p:txBody>
      </p:sp>
      <p:sp>
        <p:nvSpPr>
          <p:cNvPr name="TextBox 16" id="16"/>
          <p:cNvSpPr txBox="true"/>
          <p:nvPr/>
        </p:nvSpPr>
        <p:spPr>
          <a:xfrm rot="0">
            <a:off x="-736583" y="7576358"/>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Payback:</a:t>
            </a:r>
          </a:p>
        </p:txBody>
      </p:sp>
      <p:sp>
        <p:nvSpPr>
          <p:cNvPr name="TextBox 17" id="17"/>
          <p:cNvSpPr txBox="true"/>
          <p:nvPr/>
        </p:nvSpPr>
        <p:spPr>
          <a:xfrm rot="0">
            <a:off x="2083512" y="7543120"/>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11</a:t>
            </a:r>
          </a:p>
        </p:txBody>
      </p:sp>
      <p:sp>
        <p:nvSpPr>
          <p:cNvPr name="TextBox 18" id="18"/>
          <p:cNvSpPr txBox="true"/>
          <p:nvPr/>
        </p:nvSpPr>
        <p:spPr>
          <a:xfrm rot="0">
            <a:off x="-808695" y="6849966"/>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Break-even:</a:t>
            </a:r>
          </a:p>
        </p:txBody>
      </p:sp>
      <p:sp>
        <p:nvSpPr>
          <p:cNvPr name="TextBox 19" id="19"/>
          <p:cNvSpPr txBox="true"/>
          <p:nvPr/>
        </p:nvSpPr>
        <p:spPr>
          <a:xfrm rot="0">
            <a:off x="2083512" y="6816728"/>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11</a:t>
            </a:r>
          </a:p>
        </p:txBody>
      </p:sp>
      <p:sp>
        <p:nvSpPr>
          <p:cNvPr name="TextBox 20" id="20"/>
          <p:cNvSpPr txBox="true"/>
          <p:nvPr/>
        </p:nvSpPr>
        <p:spPr>
          <a:xfrm rot="0">
            <a:off x="1119193" y="5995202"/>
            <a:ext cx="3511351" cy="840069"/>
          </a:xfrm>
          <a:prstGeom prst="rect">
            <a:avLst/>
          </a:prstGeom>
        </p:spPr>
        <p:txBody>
          <a:bodyPr anchor="t" rtlCol="false" tIns="0" lIns="0" bIns="0" rIns="0">
            <a:spAutoFit/>
          </a:bodyPr>
          <a:lstStyle/>
          <a:p>
            <a:pPr algn="ctr">
              <a:lnSpc>
                <a:spcPts val="6719"/>
              </a:lnSpc>
              <a:spcBef>
                <a:spcPct val="0"/>
              </a:spcBef>
            </a:pPr>
            <a:r>
              <a:rPr lang="en-US" sz="4800">
                <a:solidFill>
                  <a:srgbClr val="4D352D"/>
                </a:solidFill>
                <a:latin typeface="Linux Biolinum Bold"/>
              </a:rPr>
              <a:t>OPTIMISTIC</a:t>
            </a:r>
          </a:p>
        </p:txBody>
      </p:sp>
      <p:sp>
        <p:nvSpPr>
          <p:cNvPr name="TextBox 21" id="21"/>
          <p:cNvSpPr txBox="true"/>
          <p:nvPr/>
        </p:nvSpPr>
        <p:spPr>
          <a:xfrm rot="0">
            <a:off x="-499422" y="3155200"/>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Payback:</a:t>
            </a:r>
          </a:p>
        </p:txBody>
      </p:sp>
      <p:sp>
        <p:nvSpPr>
          <p:cNvPr name="TextBox 22" id="22"/>
          <p:cNvSpPr txBox="true"/>
          <p:nvPr/>
        </p:nvSpPr>
        <p:spPr>
          <a:xfrm rot="0">
            <a:off x="2083512" y="3121962"/>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27</a:t>
            </a:r>
          </a:p>
        </p:txBody>
      </p:sp>
      <p:sp>
        <p:nvSpPr>
          <p:cNvPr name="TextBox 23" id="23"/>
          <p:cNvSpPr txBox="true"/>
          <p:nvPr/>
        </p:nvSpPr>
        <p:spPr>
          <a:xfrm rot="0">
            <a:off x="-808695" y="2428808"/>
            <a:ext cx="4926973" cy="491418"/>
          </a:xfrm>
          <a:prstGeom prst="rect">
            <a:avLst/>
          </a:prstGeom>
        </p:spPr>
        <p:txBody>
          <a:bodyPr anchor="t" rtlCol="false" tIns="0" lIns="0" bIns="0" rIns="0">
            <a:spAutoFit/>
          </a:bodyPr>
          <a:lstStyle/>
          <a:p>
            <a:pPr algn="ctr">
              <a:lnSpc>
                <a:spcPts val="3600"/>
              </a:lnSpc>
            </a:pPr>
            <a:r>
              <a:rPr lang="en-US" sz="3600">
                <a:solidFill>
                  <a:srgbClr val="AB846E"/>
                </a:solidFill>
                <a:latin typeface="Linux Biolinum"/>
              </a:rPr>
              <a:t>Break-even:</a:t>
            </a:r>
          </a:p>
        </p:txBody>
      </p:sp>
      <p:sp>
        <p:nvSpPr>
          <p:cNvPr name="TextBox 24" id="24"/>
          <p:cNvSpPr txBox="true"/>
          <p:nvPr/>
        </p:nvSpPr>
        <p:spPr>
          <a:xfrm rot="0">
            <a:off x="2083512" y="2395570"/>
            <a:ext cx="4069532" cy="567419"/>
          </a:xfrm>
          <a:prstGeom prst="rect">
            <a:avLst/>
          </a:prstGeom>
        </p:spPr>
        <p:txBody>
          <a:bodyPr anchor="t" rtlCol="false" tIns="0" lIns="0" bIns="0" rIns="0">
            <a:spAutoFit/>
          </a:bodyPr>
          <a:lstStyle/>
          <a:p>
            <a:pPr algn="ctr">
              <a:lnSpc>
                <a:spcPts val="4212"/>
              </a:lnSpc>
            </a:pPr>
            <a:r>
              <a:rPr lang="en-US" sz="4212">
                <a:solidFill>
                  <a:srgbClr val="91612F"/>
                </a:solidFill>
                <a:latin typeface="Linux Biolinum Bold"/>
              </a:rPr>
              <a:t>Month 25</a:t>
            </a:r>
          </a:p>
        </p:txBody>
      </p:sp>
      <p:sp>
        <p:nvSpPr>
          <p:cNvPr name="TextBox 25" id="25"/>
          <p:cNvSpPr txBox="true"/>
          <p:nvPr/>
        </p:nvSpPr>
        <p:spPr>
          <a:xfrm rot="0">
            <a:off x="1326470" y="1574044"/>
            <a:ext cx="3096797" cy="840069"/>
          </a:xfrm>
          <a:prstGeom prst="rect">
            <a:avLst/>
          </a:prstGeom>
        </p:spPr>
        <p:txBody>
          <a:bodyPr anchor="t" rtlCol="false" tIns="0" lIns="0" bIns="0" rIns="0">
            <a:spAutoFit/>
          </a:bodyPr>
          <a:lstStyle/>
          <a:p>
            <a:pPr algn="ctr">
              <a:lnSpc>
                <a:spcPts val="6719"/>
              </a:lnSpc>
              <a:spcBef>
                <a:spcPct val="0"/>
              </a:spcBef>
            </a:pPr>
            <a:r>
              <a:rPr lang="en-US" sz="4800">
                <a:solidFill>
                  <a:srgbClr val="D4813E"/>
                </a:solidFill>
                <a:latin typeface="Linux Biolinum Bold"/>
              </a:rPr>
              <a:t>REALISTIC</a:t>
            </a:r>
          </a:p>
        </p:txBody>
      </p:sp>
      <p:sp>
        <p:nvSpPr>
          <p:cNvPr name="TextBox 26" id="26"/>
          <p:cNvSpPr txBox="true"/>
          <p:nvPr/>
        </p:nvSpPr>
        <p:spPr>
          <a:xfrm rot="0">
            <a:off x="1028700" y="8616589"/>
            <a:ext cx="16214948" cy="946785"/>
          </a:xfrm>
          <a:prstGeom prst="rect">
            <a:avLst/>
          </a:prstGeom>
        </p:spPr>
        <p:txBody>
          <a:bodyPr anchor="t" rtlCol="false" tIns="0" lIns="0" bIns="0" rIns="0">
            <a:spAutoFit/>
          </a:bodyPr>
          <a:lstStyle/>
          <a:p>
            <a:pPr>
              <a:lnSpc>
                <a:spcPts val="2400"/>
              </a:lnSpc>
            </a:pPr>
            <a:r>
              <a:rPr lang="en-US" sz="2400">
                <a:solidFill>
                  <a:srgbClr val="AB846E"/>
                </a:solidFill>
                <a:latin typeface="Linux Biolinum"/>
              </a:rPr>
              <a:t>Note: Since we have several sources of revenues is hard to compute the break-even as amount of units sold so we compute it as the month where we have enough revenues to become positive, which is the same but in terms of time. If we only use suscriptions the break-even (in units) will be approximately: </a:t>
            </a:r>
            <a:r>
              <a:rPr lang="en-US" sz="2400">
                <a:solidFill>
                  <a:srgbClr val="AB846E"/>
                </a:solidFill>
                <a:latin typeface="Linux Biolinum Bold"/>
              </a:rPr>
              <a:t>80,400 subscriptions</a:t>
            </a:r>
            <a:r>
              <a:rPr lang="en-US" sz="2400">
                <a:solidFill>
                  <a:srgbClr val="AB846E"/>
                </a:solidFill>
                <a:latin typeface="Linux Biolinum"/>
              </a:rPr>
              <a:t> (1 month subscription)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617"/>
            <a:ext cx="11732612" cy="2343317"/>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attention!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62758" y="4273295"/>
            <a:ext cx="15362483" cy="2136388"/>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BACKUP SLIDES</a:t>
            </a:r>
          </a:p>
        </p:txBody>
      </p:sp>
      <p:sp>
        <p:nvSpPr>
          <p:cNvPr name="Freeform 5" id="5"/>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992571" y="2089855"/>
            <a:ext cx="5403113" cy="4744609"/>
          </a:xfrm>
          <a:custGeom>
            <a:avLst/>
            <a:gdLst/>
            <a:ahLst/>
            <a:cxnLst/>
            <a:rect r="r" b="b" t="t" l="l"/>
            <a:pathLst>
              <a:path h="4744609" w="5403113">
                <a:moveTo>
                  <a:pt x="0" y="0"/>
                </a:moveTo>
                <a:lnTo>
                  <a:pt x="5403113" y="0"/>
                </a:lnTo>
                <a:lnTo>
                  <a:pt x="5403113" y="4744608"/>
                </a:lnTo>
                <a:lnTo>
                  <a:pt x="0" y="4744608"/>
                </a:lnTo>
                <a:lnTo>
                  <a:pt x="0" y="0"/>
                </a:lnTo>
                <a:close/>
              </a:path>
            </a:pathLst>
          </a:custGeom>
          <a:blipFill>
            <a:blip r:embed="rId2"/>
            <a:stretch>
              <a:fillRect l="0" t="0" r="0" b="0"/>
            </a:stretch>
          </a:blipFill>
        </p:spPr>
      </p:sp>
      <p:sp>
        <p:nvSpPr>
          <p:cNvPr name="Freeform 3" id="3"/>
          <p:cNvSpPr/>
          <p:nvPr/>
        </p:nvSpPr>
        <p:spPr>
          <a:xfrm flipH="false" flipV="false" rot="0">
            <a:off x="10901181" y="2089855"/>
            <a:ext cx="5485997" cy="4496681"/>
          </a:xfrm>
          <a:custGeom>
            <a:avLst/>
            <a:gdLst/>
            <a:ahLst/>
            <a:cxnLst/>
            <a:rect r="r" b="b" t="t" l="l"/>
            <a:pathLst>
              <a:path h="4496681" w="5485997">
                <a:moveTo>
                  <a:pt x="0" y="0"/>
                </a:moveTo>
                <a:lnTo>
                  <a:pt x="5485997" y="0"/>
                </a:lnTo>
                <a:lnTo>
                  <a:pt x="5485997" y="4496680"/>
                </a:lnTo>
                <a:lnTo>
                  <a:pt x="0" y="4496680"/>
                </a:lnTo>
                <a:lnTo>
                  <a:pt x="0" y="0"/>
                </a:lnTo>
                <a:close/>
              </a:path>
            </a:pathLst>
          </a:custGeom>
          <a:blipFill>
            <a:blip r:embed="rId3"/>
            <a:stretch>
              <a:fillRect l="0" t="0" r="-105666" b="0"/>
            </a:stretch>
          </a:blipFill>
        </p:spPr>
      </p:sp>
      <p:sp>
        <p:nvSpPr>
          <p:cNvPr name="TextBox 4" id="4"/>
          <p:cNvSpPr txBox="true"/>
          <p:nvPr/>
        </p:nvSpPr>
        <p:spPr>
          <a:xfrm rot="0">
            <a:off x="4410355" y="403930"/>
            <a:ext cx="10615617" cy="1219200"/>
          </a:xfrm>
          <a:prstGeom prst="rect">
            <a:avLst/>
          </a:prstGeom>
        </p:spPr>
        <p:txBody>
          <a:bodyPr anchor="t" rtlCol="false" tIns="0" lIns="0" bIns="0" rIns="0">
            <a:spAutoFit/>
          </a:bodyPr>
          <a:lstStyle/>
          <a:p>
            <a:pPr algn="ctr" marL="0" indent="0" lvl="0">
              <a:lnSpc>
                <a:spcPts val="9599"/>
              </a:lnSpc>
              <a:spcBef>
                <a:spcPct val="0"/>
              </a:spcBef>
            </a:pPr>
            <a:r>
              <a:rPr lang="en-US" sz="7999">
                <a:solidFill>
                  <a:srgbClr val="91612F"/>
                </a:solidFill>
                <a:latin typeface="Linux Biolinum"/>
              </a:rPr>
              <a:t>Why this segmentation?</a:t>
            </a:r>
          </a:p>
        </p:txBody>
      </p:sp>
      <p:sp>
        <p:nvSpPr>
          <p:cNvPr name="Freeform 5" id="5"/>
          <p:cNvSpPr/>
          <p:nvPr/>
        </p:nvSpPr>
        <p:spPr>
          <a:xfrm flipH="true" flipV="false" rot="5400000">
            <a:off x="1359167" y="7641407"/>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76829" y="7305701"/>
            <a:ext cx="6174357" cy="1928327"/>
            <a:chOff x="0" y="0"/>
            <a:chExt cx="8232475" cy="2571103"/>
          </a:xfrm>
        </p:grpSpPr>
        <p:sp>
          <p:nvSpPr>
            <p:cNvPr name="TextBox 7" id="7"/>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NO POSSIBLE AGE SEGMENTATION</a:t>
              </a:r>
            </a:p>
          </p:txBody>
        </p:sp>
        <p:sp>
          <p:nvSpPr>
            <p:cNvPr name="TextBox 8" id="8"/>
            <p:cNvSpPr txBox="true"/>
            <p:nvPr/>
          </p:nvSpPr>
          <p:spPr>
            <a:xfrm rot="0">
              <a:off x="0" y="711611"/>
              <a:ext cx="8232475" cy="1859492"/>
            </a:xfrm>
            <a:prstGeom prst="rect">
              <a:avLst/>
            </a:prstGeom>
          </p:spPr>
          <p:txBody>
            <a:bodyPr anchor="t" rtlCol="false" tIns="0" lIns="0" bIns="0" rIns="0">
              <a:spAutoFit/>
            </a:bodyPr>
            <a:lstStyle/>
            <a:p>
              <a:pPr algn="just">
                <a:lnSpc>
                  <a:spcPts val="2800"/>
                </a:lnSpc>
              </a:pPr>
              <a:r>
                <a:rPr lang="en-US" sz="2000">
                  <a:solidFill>
                    <a:srgbClr val="91612F"/>
                  </a:solidFill>
                  <a:latin typeface="Assistant Regular"/>
                </a:rPr>
                <a:t>Our data about pet owners tell us that there is no relevant difference on the age of them, since even the people older than 70 is close to the rest of the owners, so any segmentation in this was will make the difference.</a:t>
              </a:r>
            </a:p>
          </p:txBody>
        </p:sp>
      </p:grpSp>
      <p:sp>
        <p:nvSpPr>
          <p:cNvPr name="TextBox 9" id="9"/>
          <p:cNvSpPr txBox="true"/>
          <p:nvPr/>
        </p:nvSpPr>
        <p:spPr>
          <a:xfrm rot="0">
            <a:off x="430953" y="7667249"/>
            <a:ext cx="2315773" cy="1243330"/>
          </a:xfrm>
          <a:prstGeom prst="rect">
            <a:avLst/>
          </a:prstGeom>
        </p:spPr>
        <p:txBody>
          <a:bodyPr anchor="t" rtlCol="false" tIns="0" lIns="0" bIns="0" rIns="0">
            <a:spAutoFit/>
          </a:bodyPr>
          <a:lstStyle/>
          <a:p>
            <a:pPr>
              <a:lnSpc>
                <a:spcPts val="3200"/>
              </a:lnSpc>
            </a:pPr>
            <a:r>
              <a:rPr lang="en-US" sz="3200">
                <a:solidFill>
                  <a:srgbClr val="91612F"/>
                </a:solidFill>
                <a:latin typeface="Linux Biolinum"/>
              </a:rPr>
              <a:t>Evenly distributed by age</a:t>
            </a:r>
          </a:p>
        </p:txBody>
      </p:sp>
      <p:sp>
        <p:nvSpPr>
          <p:cNvPr name="Freeform 10" id="10"/>
          <p:cNvSpPr/>
          <p:nvPr/>
        </p:nvSpPr>
        <p:spPr>
          <a:xfrm flipH="true" flipV="false" rot="5400000">
            <a:off x="10539695" y="7718668"/>
            <a:ext cx="459346" cy="1256916"/>
          </a:xfrm>
          <a:custGeom>
            <a:avLst/>
            <a:gdLst/>
            <a:ahLst/>
            <a:cxnLst/>
            <a:rect r="r" b="b" t="t" l="l"/>
            <a:pathLst>
              <a:path h="1256916" w="459346">
                <a:moveTo>
                  <a:pt x="459345" y="0"/>
                </a:moveTo>
                <a:lnTo>
                  <a:pt x="0" y="0"/>
                </a:lnTo>
                <a:lnTo>
                  <a:pt x="0" y="1256917"/>
                </a:lnTo>
                <a:lnTo>
                  <a:pt x="459345" y="1256917"/>
                </a:lnTo>
                <a:lnTo>
                  <a:pt x="4593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716948" y="7206751"/>
            <a:ext cx="6174357" cy="2280752"/>
            <a:chOff x="0" y="0"/>
            <a:chExt cx="8232475" cy="3041003"/>
          </a:xfrm>
        </p:grpSpPr>
        <p:sp>
          <p:nvSpPr>
            <p:cNvPr name="TextBox 12" id="12"/>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OLDER PEOPLE ARE FAR AWAY </a:t>
              </a:r>
            </a:p>
          </p:txBody>
        </p:sp>
        <p:sp>
          <p:nvSpPr>
            <p:cNvPr name="TextBox 13" id="13"/>
            <p:cNvSpPr txBox="true"/>
            <p:nvPr/>
          </p:nvSpPr>
          <p:spPr>
            <a:xfrm rot="0">
              <a:off x="0" y="711611"/>
              <a:ext cx="8232475" cy="2329392"/>
            </a:xfrm>
            <a:prstGeom prst="rect">
              <a:avLst/>
            </a:prstGeom>
          </p:spPr>
          <p:txBody>
            <a:bodyPr anchor="t" rtlCol="false" tIns="0" lIns="0" bIns="0" rIns="0">
              <a:spAutoFit/>
            </a:bodyPr>
            <a:lstStyle/>
            <a:p>
              <a:pPr algn="just">
                <a:lnSpc>
                  <a:spcPts val="2800"/>
                </a:lnSpc>
              </a:pPr>
              <a:r>
                <a:rPr lang="en-US" sz="2000">
                  <a:solidFill>
                    <a:srgbClr val="91612F"/>
                  </a:solidFill>
                  <a:latin typeface="Assistant Regular"/>
                </a:rPr>
                <a:t>Here we do see an important pattern for our segmentation. The 80% of the apps users are younger than 45 years old, which shows us that our product may be more difficult to adapt in the older section of our potential customers.</a:t>
              </a:r>
            </a:p>
          </p:txBody>
        </p:sp>
      </p:grpSp>
      <p:sp>
        <p:nvSpPr>
          <p:cNvPr name="TextBox 14" id="14"/>
          <p:cNvSpPr txBox="true"/>
          <p:nvPr/>
        </p:nvSpPr>
        <p:spPr>
          <a:xfrm rot="0">
            <a:off x="9144000" y="7744511"/>
            <a:ext cx="2315773" cy="1243330"/>
          </a:xfrm>
          <a:prstGeom prst="rect">
            <a:avLst/>
          </a:prstGeom>
        </p:spPr>
        <p:txBody>
          <a:bodyPr anchor="t" rtlCol="false" tIns="0" lIns="0" bIns="0" rIns="0">
            <a:spAutoFit/>
          </a:bodyPr>
          <a:lstStyle/>
          <a:p>
            <a:pPr>
              <a:lnSpc>
                <a:spcPts val="3200"/>
              </a:lnSpc>
            </a:pPr>
            <a:r>
              <a:rPr lang="en-US" sz="3200">
                <a:solidFill>
                  <a:srgbClr val="91612F"/>
                </a:solidFill>
                <a:latin typeface="Linux Biolinum"/>
              </a:rPr>
              <a:t>The youngest conquer the internet</a:t>
            </a:r>
          </a:p>
        </p:txBody>
      </p:sp>
      <p:sp>
        <p:nvSpPr>
          <p:cNvPr name="TextBox 15" id="15"/>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8768201"/>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62084" y="1028700"/>
            <a:ext cx="15476940" cy="7348565"/>
          </a:xfrm>
          <a:custGeom>
            <a:avLst/>
            <a:gdLst/>
            <a:ahLst/>
            <a:cxnLst/>
            <a:rect r="r" b="b" t="t" l="l"/>
            <a:pathLst>
              <a:path h="7348565" w="15476940">
                <a:moveTo>
                  <a:pt x="0" y="0"/>
                </a:moveTo>
                <a:lnTo>
                  <a:pt x="15476940" y="0"/>
                </a:lnTo>
                <a:lnTo>
                  <a:pt x="15476940" y="7348565"/>
                </a:lnTo>
                <a:lnTo>
                  <a:pt x="0" y="7348565"/>
                </a:lnTo>
                <a:lnTo>
                  <a:pt x="0" y="0"/>
                </a:lnTo>
                <a:close/>
              </a:path>
            </a:pathLst>
          </a:custGeom>
          <a:blipFill>
            <a:blip r:embed="rId6"/>
            <a:stretch>
              <a:fillRect l="-39550" t="-17923" r="-260803" b="-224974"/>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Pet Care Sector in Data:</a:t>
            </a:r>
          </a:p>
        </p:txBody>
      </p:sp>
      <p:sp>
        <p:nvSpPr>
          <p:cNvPr name="TextBox 8" id="8"/>
          <p:cNvSpPr txBox="true"/>
          <p:nvPr/>
        </p:nvSpPr>
        <p:spPr>
          <a:xfrm rot="0">
            <a:off x="3891132" y="8509641"/>
            <a:ext cx="11911468" cy="1287768"/>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Bold"/>
              </a:rPr>
              <a:t>Half of Spanish households </a:t>
            </a:r>
            <a:r>
              <a:rPr lang="en-US" sz="2699">
                <a:solidFill>
                  <a:srgbClr val="91612F"/>
                </a:solidFill>
                <a:latin typeface="Linux Biolinum"/>
              </a:rPr>
              <a:t>have pets, according to MSD Animal Health.</a:t>
            </a:r>
          </a:p>
          <a:p>
            <a:pPr algn="just">
              <a:lnSpc>
                <a:spcPts val="5398"/>
              </a:lnSpc>
            </a:pP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15389" y="1209412"/>
            <a:ext cx="13457222" cy="6286610"/>
          </a:xfrm>
          <a:custGeom>
            <a:avLst/>
            <a:gdLst/>
            <a:ahLst/>
            <a:cxnLst/>
            <a:rect r="r" b="b" t="t" l="l"/>
            <a:pathLst>
              <a:path h="6286610" w="13457222">
                <a:moveTo>
                  <a:pt x="0" y="0"/>
                </a:moveTo>
                <a:lnTo>
                  <a:pt x="13457222" y="0"/>
                </a:lnTo>
                <a:lnTo>
                  <a:pt x="13457222" y="6286610"/>
                </a:lnTo>
                <a:lnTo>
                  <a:pt x="0" y="6286610"/>
                </a:lnTo>
                <a:lnTo>
                  <a:pt x="0" y="0"/>
                </a:lnTo>
                <a:close/>
              </a:path>
            </a:pathLst>
          </a:custGeom>
          <a:blipFill>
            <a:blip r:embed="rId6"/>
            <a:stretch>
              <a:fillRect l="0" t="0" r="0" b="-20409"/>
            </a:stretch>
          </a:blipFill>
        </p:spPr>
      </p:sp>
      <p:sp>
        <p:nvSpPr>
          <p:cNvPr name="TextBox 7" id="7"/>
          <p:cNvSpPr txBox="true"/>
          <p:nvPr/>
        </p:nvSpPr>
        <p:spPr>
          <a:xfrm rot="0">
            <a:off x="2168086" y="8996985"/>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NEW COMPETITORS</a:t>
            </a:r>
          </a:p>
        </p:txBody>
      </p:sp>
      <p:sp>
        <p:nvSpPr>
          <p:cNvPr name="TextBox 8" id="8"/>
          <p:cNvSpPr txBox="true"/>
          <p:nvPr/>
        </p:nvSpPr>
        <p:spPr>
          <a:xfrm rot="0">
            <a:off x="11184793" y="9033564"/>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SUBSTITUTES</a:t>
            </a:r>
          </a:p>
        </p:txBody>
      </p:sp>
      <p:sp>
        <p:nvSpPr>
          <p:cNvPr name="TextBox 9" id="9"/>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Pet Care Sector in Data:</a:t>
            </a:r>
          </a:p>
        </p:txBody>
      </p:sp>
      <p:sp>
        <p:nvSpPr>
          <p:cNvPr name="TextBox 10" id="10"/>
          <p:cNvSpPr txBox="true"/>
          <p:nvPr/>
        </p:nvSpPr>
        <p:spPr>
          <a:xfrm rot="0">
            <a:off x="2415389" y="7419822"/>
            <a:ext cx="13457222" cy="3225629"/>
          </a:xfrm>
          <a:prstGeom prst="rect">
            <a:avLst/>
          </a:prstGeom>
        </p:spPr>
        <p:txBody>
          <a:bodyPr anchor="t" rtlCol="false" tIns="0" lIns="0" bIns="0" rIns="0">
            <a:spAutoFit/>
          </a:bodyPr>
          <a:lstStyle/>
          <a:p>
            <a:pPr algn="just" marL="711593" indent="-355797" lvl="1">
              <a:lnSpc>
                <a:spcPts val="6591"/>
              </a:lnSpc>
              <a:buFont typeface="Arial"/>
              <a:buChar char="•"/>
            </a:pPr>
            <a:r>
              <a:rPr lang="en-US" sz="3295">
                <a:solidFill>
                  <a:srgbClr val="91612F"/>
                </a:solidFill>
                <a:latin typeface="Linux Biolinum"/>
              </a:rPr>
              <a:t>More internet engagement trough years leads to more potential users.</a:t>
            </a:r>
          </a:p>
          <a:p>
            <a:pPr algn="just" marL="711593" indent="-355797" lvl="1">
              <a:lnSpc>
                <a:spcPts val="6591"/>
              </a:lnSpc>
              <a:buFont typeface="Arial"/>
              <a:buChar char="•"/>
            </a:pPr>
            <a:r>
              <a:rPr lang="en-US" sz="3295">
                <a:solidFill>
                  <a:srgbClr val="91612F"/>
                </a:solidFill>
                <a:latin typeface="Linux Biolinum"/>
              </a:rPr>
              <a:t>Common internet and apps users see with better eyes new apps about monitoring the data of their belongings, like PocketPaw.</a:t>
            </a:r>
          </a:p>
          <a:p>
            <a:pPr algn="just">
              <a:lnSpc>
                <a:spcPts val="6591"/>
              </a:lnSpc>
            </a:pPr>
          </a:p>
        </p:txBody>
      </p:sp>
      <p:sp>
        <p:nvSpPr>
          <p:cNvPr name="TextBox 11" id="11"/>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96529" y="6400804"/>
            <a:ext cx="6186124" cy="3481054"/>
          </a:xfrm>
          <a:custGeom>
            <a:avLst/>
            <a:gdLst/>
            <a:ahLst/>
            <a:cxnLst/>
            <a:rect r="r" b="b" t="t" l="l"/>
            <a:pathLst>
              <a:path h="3481054" w="6186124">
                <a:moveTo>
                  <a:pt x="0" y="0"/>
                </a:moveTo>
                <a:lnTo>
                  <a:pt x="6186124" y="0"/>
                </a:lnTo>
                <a:lnTo>
                  <a:pt x="6186124" y="3481054"/>
                </a:lnTo>
                <a:lnTo>
                  <a:pt x="0" y="3481054"/>
                </a:lnTo>
                <a:lnTo>
                  <a:pt x="0" y="0"/>
                </a:lnTo>
                <a:close/>
              </a:path>
            </a:pathLst>
          </a:custGeom>
          <a:blipFill>
            <a:blip r:embed="rId6"/>
            <a:stretch>
              <a:fillRect l="0" t="0" r="0" b="0"/>
            </a:stretch>
          </a:blipFill>
        </p:spPr>
      </p:sp>
      <p:sp>
        <p:nvSpPr>
          <p:cNvPr name="Freeform 7" id="7"/>
          <p:cNvSpPr/>
          <p:nvPr/>
        </p:nvSpPr>
        <p:spPr>
          <a:xfrm flipH="false" flipV="false" rot="0">
            <a:off x="12906949" y="3393272"/>
            <a:ext cx="4352351" cy="4203619"/>
          </a:xfrm>
          <a:custGeom>
            <a:avLst/>
            <a:gdLst/>
            <a:ahLst/>
            <a:cxnLst/>
            <a:rect r="r" b="b" t="t" l="l"/>
            <a:pathLst>
              <a:path h="4203619" w="4352351">
                <a:moveTo>
                  <a:pt x="0" y="0"/>
                </a:moveTo>
                <a:lnTo>
                  <a:pt x="4352351" y="0"/>
                </a:lnTo>
                <a:lnTo>
                  <a:pt x="4352351" y="4203619"/>
                </a:lnTo>
                <a:lnTo>
                  <a:pt x="0" y="4203619"/>
                </a:lnTo>
                <a:lnTo>
                  <a:pt x="0" y="0"/>
                </a:lnTo>
                <a:close/>
              </a:path>
            </a:pathLst>
          </a:custGeom>
          <a:blipFill>
            <a:blip r:embed="rId7"/>
            <a:stretch>
              <a:fillRect l="0" t="0" r="0" b="0"/>
            </a:stretch>
          </a:blipFill>
        </p:spPr>
      </p:sp>
      <p:sp>
        <p:nvSpPr>
          <p:cNvPr name="TextBox 8" id="8"/>
          <p:cNvSpPr txBox="true"/>
          <p:nvPr/>
        </p:nvSpPr>
        <p:spPr>
          <a:xfrm rot="0">
            <a:off x="1377712" y="2326473"/>
            <a:ext cx="11204437" cy="6409151"/>
          </a:xfrm>
          <a:prstGeom prst="rect">
            <a:avLst/>
          </a:prstGeom>
        </p:spPr>
        <p:txBody>
          <a:bodyPr anchor="t" rtlCol="false" tIns="0" lIns="0" bIns="0" rIns="0">
            <a:spAutoFit/>
          </a:bodyPr>
          <a:lstStyle/>
          <a:p>
            <a:pPr algn="just" marL="690675" indent="-345337" lvl="1">
              <a:lnSpc>
                <a:spcPts val="6398"/>
              </a:lnSpc>
              <a:buFont typeface="Arial"/>
              <a:buChar char="•"/>
            </a:pPr>
            <a:r>
              <a:rPr lang="en-US" sz="3199">
                <a:solidFill>
                  <a:srgbClr val="91612F"/>
                </a:solidFill>
                <a:latin typeface="Linux Biolinum"/>
              </a:rPr>
              <a:t>We offer a </a:t>
            </a:r>
            <a:r>
              <a:rPr lang="en-US" sz="3199">
                <a:solidFill>
                  <a:srgbClr val="91612F"/>
                </a:solidFill>
                <a:latin typeface="Linux Biolinum Bold"/>
              </a:rPr>
              <a:t>unique </a:t>
            </a:r>
            <a:r>
              <a:rPr lang="en-US" sz="3199">
                <a:solidFill>
                  <a:srgbClr val="91612F"/>
                </a:solidFill>
                <a:latin typeface="Linux Biolinum"/>
              </a:rPr>
              <a:t>value proposition by </a:t>
            </a:r>
            <a:r>
              <a:rPr lang="en-US" sz="3199">
                <a:solidFill>
                  <a:srgbClr val="91612F"/>
                </a:solidFill>
                <a:latin typeface="Linux Biolinum Bold"/>
              </a:rPr>
              <a:t>combining the most useful pet services.</a:t>
            </a:r>
          </a:p>
          <a:p>
            <a:pPr algn="just" marL="690675" indent="-345337" lvl="1">
              <a:lnSpc>
                <a:spcPts val="6398"/>
              </a:lnSpc>
              <a:buFont typeface="Arial"/>
              <a:buChar char="•"/>
            </a:pPr>
            <a:r>
              <a:rPr lang="en-US" sz="3199">
                <a:solidFill>
                  <a:srgbClr val="91612F"/>
                </a:solidFill>
                <a:latin typeface="Linux Biolinum"/>
              </a:rPr>
              <a:t>Social media platform value</a:t>
            </a:r>
            <a:r>
              <a:rPr lang="en-US" sz="3199">
                <a:solidFill>
                  <a:srgbClr val="91612F"/>
                </a:solidFill>
                <a:latin typeface="Linux Biolinum Bold"/>
              </a:rPr>
              <a:t>.</a:t>
            </a:r>
          </a:p>
          <a:p>
            <a:pPr algn="just" marL="690675" indent="-345337" lvl="1">
              <a:lnSpc>
                <a:spcPts val="6398"/>
              </a:lnSpc>
              <a:buFont typeface="Arial"/>
              <a:buChar char="•"/>
            </a:pPr>
            <a:r>
              <a:rPr lang="en-US" sz="3199">
                <a:solidFill>
                  <a:srgbClr val="91612F"/>
                </a:solidFill>
                <a:latin typeface="Linux Biolinum"/>
              </a:rPr>
              <a:t>Powerful collaboration with</a:t>
            </a:r>
            <a:r>
              <a:rPr lang="en-US" sz="3199">
                <a:solidFill>
                  <a:srgbClr val="91612F"/>
                </a:solidFill>
                <a:latin typeface="Linux Biolinum Bold"/>
              </a:rPr>
              <a:t> KIWOKO.</a:t>
            </a:r>
          </a:p>
          <a:p>
            <a:pPr algn="just" marL="690675" indent="-345337" lvl="1">
              <a:lnSpc>
                <a:spcPts val="6398"/>
              </a:lnSpc>
              <a:buFont typeface="Arial"/>
              <a:buChar char="•"/>
            </a:pPr>
            <a:r>
              <a:rPr lang="en-US" sz="3199">
                <a:solidFill>
                  <a:srgbClr val="91612F"/>
                </a:solidFill>
                <a:latin typeface="Linux Biolinum"/>
              </a:rPr>
              <a:t>Some features can be easily </a:t>
            </a:r>
            <a:r>
              <a:rPr lang="en-US" sz="3199">
                <a:solidFill>
                  <a:srgbClr val="91612F"/>
                </a:solidFill>
                <a:latin typeface="Linux Biolinum Bold"/>
              </a:rPr>
              <a:t>individually </a:t>
            </a:r>
            <a:r>
              <a:rPr lang="en-US" sz="3199">
                <a:solidFill>
                  <a:srgbClr val="91612F"/>
                </a:solidFill>
                <a:latin typeface="Linux Biolinum"/>
              </a:rPr>
              <a:t>substituted.</a:t>
            </a:r>
          </a:p>
          <a:p>
            <a:pPr algn="just">
              <a:lnSpc>
                <a:spcPts val="6398"/>
              </a:lnSpc>
            </a:pPr>
            <a:r>
              <a:rPr lang="en-US" sz="3199">
                <a:solidFill>
                  <a:srgbClr val="91612F"/>
                </a:solidFill>
                <a:latin typeface="Linux Biolinum"/>
              </a:rPr>
              <a:t>       -&gt; Traditional methods</a:t>
            </a:r>
          </a:p>
          <a:p>
            <a:pPr algn="just">
              <a:lnSpc>
                <a:spcPts val="6398"/>
              </a:lnSpc>
            </a:pPr>
            <a:r>
              <a:rPr lang="en-US" sz="3199">
                <a:solidFill>
                  <a:srgbClr val="91612F"/>
                </a:solidFill>
                <a:latin typeface="Linux Biolinum"/>
              </a:rPr>
              <a:t>       -&gt; Cheap GPS everywhere</a:t>
            </a:r>
          </a:p>
          <a:p>
            <a:pPr algn="just">
              <a:lnSpc>
                <a:spcPts val="6398"/>
              </a:lnSpc>
            </a:pPr>
          </a:p>
        </p:txBody>
      </p:sp>
      <p:sp>
        <p:nvSpPr>
          <p:cNvPr name="TextBox 9" id="9"/>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SUBSTITUTE PRODUCTS </a:t>
            </a:r>
          </a:p>
        </p:txBody>
      </p:sp>
      <p:sp>
        <p:nvSpPr>
          <p:cNvPr name="Freeform 10" id="10"/>
          <p:cNvSpPr/>
          <p:nvPr/>
        </p:nvSpPr>
        <p:spPr>
          <a:xfrm flipH="false" flipV="false" rot="0">
            <a:off x="2524979" y="8335658"/>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4330191" y="8335658"/>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877636"/>
            <a:ext cx="9058026" cy="6786072"/>
            <a:chOff x="0" y="0"/>
            <a:chExt cx="2478294" cy="1856683"/>
          </a:xfrm>
        </p:grpSpPr>
        <p:sp>
          <p:nvSpPr>
            <p:cNvPr name="Freeform 3" id="3"/>
            <p:cNvSpPr/>
            <p:nvPr/>
          </p:nvSpPr>
          <p:spPr>
            <a:xfrm flipH="false" flipV="false" rot="0">
              <a:off x="0" y="0"/>
              <a:ext cx="2478294" cy="1856683"/>
            </a:xfrm>
            <a:custGeom>
              <a:avLst/>
              <a:gdLst/>
              <a:ahLst/>
              <a:cxnLst/>
              <a:rect r="r" b="b" t="t" l="l"/>
              <a:pathLst>
                <a:path h="1856683" w="2478294">
                  <a:moveTo>
                    <a:pt x="0" y="0"/>
                  </a:moveTo>
                  <a:lnTo>
                    <a:pt x="2478294" y="0"/>
                  </a:lnTo>
                  <a:lnTo>
                    <a:pt x="2478294" y="1856683"/>
                  </a:lnTo>
                  <a:lnTo>
                    <a:pt x="0" y="1856683"/>
                  </a:lnTo>
                  <a:close/>
                </a:path>
              </a:pathLst>
            </a:custGeom>
            <a:solidFill>
              <a:srgbClr val="CCA995"/>
            </a:solidFill>
          </p:spPr>
        </p:sp>
      </p:grpSp>
      <p:grpSp>
        <p:nvGrpSpPr>
          <p:cNvPr name="Group 4" id="4"/>
          <p:cNvGrpSpPr/>
          <p:nvPr/>
        </p:nvGrpSpPr>
        <p:grpSpPr>
          <a:xfrm rot="0">
            <a:off x="9229974" y="5052292"/>
            <a:ext cx="9058026" cy="6786072"/>
            <a:chOff x="0" y="0"/>
            <a:chExt cx="2478294" cy="1856683"/>
          </a:xfrm>
        </p:grpSpPr>
        <p:sp>
          <p:nvSpPr>
            <p:cNvPr name="Freeform 5" id="5"/>
            <p:cNvSpPr/>
            <p:nvPr/>
          </p:nvSpPr>
          <p:spPr>
            <a:xfrm flipH="false" flipV="false" rot="0">
              <a:off x="0" y="0"/>
              <a:ext cx="2478294" cy="1856683"/>
            </a:xfrm>
            <a:custGeom>
              <a:avLst/>
              <a:gdLst/>
              <a:ahLst/>
              <a:cxnLst/>
              <a:rect r="r" b="b" t="t" l="l"/>
              <a:pathLst>
                <a:path h="1856683" w="2478294">
                  <a:moveTo>
                    <a:pt x="0" y="0"/>
                  </a:moveTo>
                  <a:lnTo>
                    <a:pt x="2478294" y="0"/>
                  </a:lnTo>
                  <a:lnTo>
                    <a:pt x="2478294" y="1856683"/>
                  </a:lnTo>
                  <a:lnTo>
                    <a:pt x="0" y="1856683"/>
                  </a:lnTo>
                  <a:close/>
                </a:path>
              </a:pathLst>
            </a:custGeom>
            <a:solidFill>
              <a:srgbClr val="4D352D"/>
            </a:solidFill>
          </p:spPr>
        </p:sp>
      </p:grpSp>
      <p:grpSp>
        <p:nvGrpSpPr>
          <p:cNvPr name="Group 6" id="6"/>
          <p:cNvGrpSpPr>
            <a:grpSpLocks noChangeAspect="true"/>
          </p:cNvGrpSpPr>
          <p:nvPr/>
        </p:nvGrpSpPr>
        <p:grpSpPr>
          <a:xfrm rot="-10923">
            <a:off x="4802166" y="667817"/>
            <a:ext cx="4249119" cy="4249119"/>
            <a:chOff x="0" y="0"/>
            <a:chExt cx="14400530" cy="14400530"/>
          </a:xfrm>
        </p:grpSpPr>
        <p:sp>
          <p:nvSpPr>
            <p:cNvPr name="Freeform 7" id="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name="Group 8" id="8"/>
          <p:cNvGrpSpPr>
            <a:grpSpLocks noChangeAspect="true"/>
          </p:cNvGrpSpPr>
          <p:nvPr/>
        </p:nvGrpSpPr>
        <p:grpSpPr>
          <a:xfrm rot="10789076">
            <a:off x="9223380" y="5041888"/>
            <a:ext cx="4249119" cy="4249119"/>
            <a:chOff x="0" y="0"/>
            <a:chExt cx="14400530" cy="14400530"/>
          </a:xfrm>
        </p:grpSpPr>
        <p:sp>
          <p:nvSpPr>
            <p:cNvPr name="Freeform 9" id="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name="Group 10" id="10"/>
          <p:cNvGrpSpPr>
            <a:grpSpLocks noChangeAspect="true"/>
          </p:cNvGrpSpPr>
          <p:nvPr/>
        </p:nvGrpSpPr>
        <p:grpSpPr>
          <a:xfrm rot="5389076">
            <a:off x="9236715" y="652577"/>
            <a:ext cx="4249119" cy="4249119"/>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1612F"/>
            </a:solidFill>
          </p:spPr>
        </p:sp>
      </p:grpSp>
      <p:grpSp>
        <p:nvGrpSpPr>
          <p:cNvPr name="Group 12" id="12"/>
          <p:cNvGrpSpPr>
            <a:grpSpLocks noChangeAspect="true"/>
          </p:cNvGrpSpPr>
          <p:nvPr/>
        </p:nvGrpSpPr>
        <p:grpSpPr>
          <a:xfrm rot="-5410923">
            <a:off x="4802166" y="5059033"/>
            <a:ext cx="4249119" cy="4249119"/>
            <a:chOff x="0" y="0"/>
            <a:chExt cx="14400530" cy="14400530"/>
          </a:xfrm>
        </p:grpSpPr>
        <p:sp>
          <p:nvSpPr>
            <p:cNvPr name="Freeform 13" id="1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C46E28"/>
            </a:solidFill>
          </p:spPr>
        </p:sp>
      </p:grpSp>
      <p:sp>
        <p:nvSpPr>
          <p:cNvPr name="TextBox 14" id="14"/>
          <p:cNvSpPr txBox="true"/>
          <p:nvPr/>
        </p:nvSpPr>
        <p:spPr>
          <a:xfrm rot="0">
            <a:off x="5360032" y="2334813"/>
            <a:ext cx="3133387" cy="875121"/>
          </a:xfrm>
          <a:prstGeom prst="rect">
            <a:avLst/>
          </a:prstGeom>
        </p:spPr>
        <p:txBody>
          <a:bodyPr anchor="t" rtlCol="false" tIns="0" lIns="0" bIns="0" rIns="0">
            <a:spAutoFit/>
          </a:bodyPr>
          <a:lstStyle/>
          <a:p>
            <a:pPr algn="ctr" marL="0" indent="0" lvl="1">
              <a:lnSpc>
                <a:spcPts val="3455"/>
              </a:lnSpc>
            </a:pPr>
            <a:r>
              <a:rPr lang="en-US" sz="2809" spc="28">
                <a:solidFill>
                  <a:srgbClr val="CCA995"/>
                </a:solidFill>
                <a:latin typeface="Poppins Bold"/>
              </a:rPr>
              <a:t>SOCIO-CULTURAL</a:t>
            </a:r>
          </a:p>
        </p:txBody>
      </p:sp>
      <p:sp>
        <p:nvSpPr>
          <p:cNvPr name="TextBox 15" id="15"/>
          <p:cNvSpPr txBox="true"/>
          <p:nvPr/>
        </p:nvSpPr>
        <p:spPr>
          <a:xfrm rot="0">
            <a:off x="290048" y="687828"/>
            <a:ext cx="4333928"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FFFFFF"/>
                </a:solidFill>
                <a:latin typeface="Poppins Medium"/>
              </a:rPr>
              <a:t>Techology insertion in pet care</a:t>
            </a:r>
          </a:p>
          <a:p>
            <a:pPr marL="566739" indent="-283370" lvl="1">
              <a:lnSpc>
                <a:spcPts val="4488"/>
              </a:lnSpc>
              <a:buFont typeface="Arial"/>
              <a:buChar char="•"/>
            </a:pPr>
            <a:r>
              <a:rPr lang="en-US" sz="2625">
                <a:solidFill>
                  <a:srgbClr val="FFFFFF"/>
                </a:solidFill>
                <a:latin typeface="Poppins Medium"/>
              </a:rPr>
              <a:t>Bring people closer to their pets</a:t>
            </a:r>
          </a:p>
          <a:p>
            <a:pPr marL="566739" indent="-283370" lvl="1">
              <a:lnSpc>
                <a:spcPts val="4488"/>
              </a:lnSpc>
              <a:buFont typeface="Arial"/>
              <a:buChar char="•"/>
            </a:pPr>
            <a:r>
              <a:rPr lang="en-US" sz="2625">
                <a:solidFill>
                  <a:srgbClr val="FFFFFF"/>
                </a:solidFill>
                <a:latin typeface="Poppins Medium"/>
              </a:rPr>
              <a:t>Help people with their first pets</a:t>
            </a:r>
          </a:p>
        </p:txBody>
      </p:sp>
      <p:sp>
        <p:nvSpPr>
          <p:cNvPr name="TextBox 16" id="16"/>
          <p:cNvSpPr txBox="true"/>
          <p:nvPr/>
        </p:nvSpPr>
        <p:spPr>
          <a:xfrm rot="0">
            <a:off x="290048" y="5672658"/>
            <a:ext cx="4505378"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C46E28"/>
                </a:solidFill>
                <a:latin typeface="Poppins Medium"/>
              </a:rPr>
              <a:t>Protect the users privacy.</a:t>
            </a:r>
          </a:p>
          <a:p>
            <a:pPr marL="566739" indent="-283370" lvl="1">
              <a:lnSpc>
                <a:spcPts val="4488"/>
              </a:lnSpc>
              <a:buFont typeface="Arial"/>
              <a:buChar char="•"/>
            </a:pPr>
            <a:r>
              <a:rPr lang="en-US" sz="2625">
                <a:solidFill>
                  <a:srgbClr val="C46E28"/>
                </a:solidFill>
                <a:latin typeface="Poppins Medium"/>
              </a:rPr>
              <a:t>Follow EU general data protection regulation</a:t>
            </a:r>
          </a:p>
          <a:p>
            <a:pPr marL="566739" indent="-283370" lvl="1">
              <a:lnSpc>
                <a:spcPts val="4488"/>
              </a:lnSpc>
              <a:buFont typeface="Arial"/>
              <a:buChar char="•"/>
            </a:pPr>
            <a:r>
              <a:rPr lang="en-US" sz="2625">
                <a:solidFill>
                  <a:srgbClr val="C46E28"/>
                </a:solidFill>
                <a:latin typeface="Poppins Medium"/>
              </a:rPr>
              <a:t>Enforce  the animal care law enforcement</a:t>
            </a:r>
          </a:p>
        </p:txBody>
      </p:sp>
      <p:sp>
        <p:nvSpPr>
          <p:cNvPr name="TextBox 17" id="17"/>
          <p:cNvSpPr txBox="true"/>
          <p:nvPr/>
        </p:nvSpPr>
        <p:spPr>
          <a:xfrm rot="0">
            <a:off x="13330364" y="5458962"/>
            <a:ext cx="5065777"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FFFFFF"/>
                </a:solidFill>
                <a:latin typeface="Poppins Medium"/>
              </a:rPr>
              <a:t>All the data about your pet in your phone.</a:t>
            </a:r>
          </a:p>
          <a:p>
            <a:pPr marL="566739" indent="-283370" lvl="1">
              <a:lnSpc>
                <a:spcPts val="4488"/>
              </a:lnSpc>
              <a:buFont typeface="Arial"/>
              <a:buChar char="•"/>
            </a:pPr>
            <a:r>
              <a:rPr lang="en-US" sz="2625">
                <a:solidFill>
                  <a:srgbClr val="FFFFFF"/>
                </a:solidFill>
                <a:latin typeface="Poppins Medium"/>
              </a:rPr>
              <a:t>Thanks to huge social media we provide a greater common knowledge.</a:t>
            </a:r>
          </a:p>
        </p:txBody>
      </p:sp>
      <p:sp>
        <p:nvSpPr>
          <p:cNvPr name="TextBox 18" id="18"/>
          <p:cNvSpPr txBox="true"/>
          <p:nvPr/>
        </p:nvSpPr>
        <p:spPr>
          <a:xfrm rot="0">
            <a:off x="13492574" y="904875"/>
            <a:ext cx="3964528" cy="3325436"/>
          </a:xfrm>
          <a:prstGeom prst="rect">
            <a:avLst/>
          </a:prstGeom>
        </p:spPr>
        <p:txBody>
          <a:bodyPr anchor="t" rtlCol="false" tIns="0" lIns="0" bIns="0" rIns="0">
            <a:spAutoFit/>
          </a:bodyPr>
          <a:lstStyle/>
          <a:p>
            <a:pPr algn="just" marL="566739" indent="-283370" lvl="1">
              <a:lnSpc>
                <a:spcPts val="4488"/>
              </a:lnSpc>
              <a:buFont typeface="Arial"/>
              <a:buChar char="•"/>
            </a:pPr>
            <a:r>
              <a:rPr lang="en-US" sz="2625">
                <a:solidFill>
                  <a:srgbClr val="91612F"/>
                </a:solidFill>
                <a:latin typeface="Poppins Medium"/>
              </a:rPr>
              <a:t>High influence of  tracking technology in global economy.</a:t>
            </a:r>
          </a:p>
          <a:p>
            <a:pPr algn="just" marL="566739" indent="-283370" lvl="1">
              <a:lnSpc>
                <a:spcPts val="4488"/>
              </a:lnSpc>
              <a:buFont typeface="Arial"/>
              <a:buChar char="•"/>
            </a:pPr>
            <a:r>
              <a:rPr lang="en-US" sz="2625">
                <a:solidFill>
                  <a:srgbClr val="91612F"/>
                </a:solidFill>
                <a:latin typeface="Poppins Medium"/>
              </a:rPr>
              <a:t>Support useful investment in pet care.</a:t>
            </a:r>
          </a:p>
        </p:txBody>
      </p:sp>
      <p:sp>
        <p:nvSpPr>
          <p:cNvPr name="TextBox 19" id="19"/>
          <p:cNvSpPr txBox="true"/>
          <p:nvPr/>
        </p:nvSpPr>
        <p:spPr>
          <a:xfrm rot="0">
            <a:off x="9828406" y="2558651"/>
            <a:ext cx="3065737" cy="427446"/>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FFFFFF"/>
                </a:solidFill>
                <a:latin typeface="Poppins Bold"/>
              </a:rPr>
              <a:t>ECONOMIC</a:t>
            </a:r>
          </a:p>
        </p:txBody>
      </p:sp>
      <p:sp>
        <p:nvSpPr>
          <p:cNvPr name="TextBox 20" id="20"/>
          <p:cNvSpPr txBox="true"/>
          <p:nvPr/>
        </p:nvSpPr>
        <p:spPr>
          <a:xfrm rot="0">
            <a:off x="5360032" y="6965107"/>
            <a:ext cx="3133387" cy="427446"/>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FFFFFF"/>
                </a:solidFill>
                <a:latin typeface="Poppins Bold"/>
              </a:rPr>
              <a:t>LEGAL</a:t>
            </a:r>
          </a:p>
        </p:txBody>
      </p:sp>
      <p:sp>
        <p:nvSpPr>
          <p:cNvPr name="TextBox 21" id="21"/>
          <p:cNvSpPr txBox="true"/>
          <p:nvPr/>
        </p:nvSpPr>
        <p:spPr>
          <a:xfrm rot="0">
            <a:off x="9828406" y="6960371"/>
            <a:ext cx="3202648" cy="436917"/>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4D352D"/>
                </a:solidFill>
                <a:latin typeface="Poppins Bold"/>
              </a:rPr>
              <a:t>TECHNOLOGICAL</a:t>
            </a:r>
          </a:p>
        </p:txBody>
      </p:sp>
      <p:sp>
        <p:nvSpPr>
          <p:cNvPr name="TextBox 22" id="22"/>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323" y="1465138"/>
            <a:ext cx="7370125" cy="7356724"/>
          </a:xfrm>
          <a:custGeom>
            <a:avLst/>
            <a:gdLst/>
            <a:ahLst/>
            <a:cxnLst/>
            <a:rect r="r" b="b" t="t" l="l"/>
            <a:pathLst>
              <a:path h="7356724" w="7370125">
                <a:moveTo>
                  <a:pt x="0" y="0"/>
                </a:moveTo>
                <a:lnTo>
                  <a:pt x="7370124" y="0"/>
                </a:lnTo>
                <a:lnTo>
                  <a:pt x="7370124" y="7356724"/>
                </a:lnTo>
                <a:lnTo>
                  <a:pt x="0" y="7356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90861">
            <a:off x="17194703" y="-602373"/>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387874">
            <a:off x="14976756" y="-3286683"/>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915994" y="7621975"/>
            <a:ext cx="7706829" cy="1023416"/>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The app represents an investment in this growing market, providing a valuable tool that can help pet owners to better care for their pets and promote responsible pet ownership</a:t>
            </a:r>
          </a:p>
        </p:txBody>
      </p:sp>
      <p:sp>
        <p:nvSpPr>
          <p:cNvPr name="TextBox 6" id="6"/>
          <p:cNvSpPr txBox="true"/>
          <p:nvPr/>
        </p:nvSpPr>
        <p:spPr>
          <a:xfrm rot="0">
            <a:off x="1979059" y="7847212"/>
            <a:ext cx="40446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Economic &amp; Pricing</a:t>
            </a:r>
          </a:p>
        </p:txBody>
      </p:sp>
      <p:sp>
        <p:nvSpPr>
          <p:cNvPr name="TextBox 7" id="7"/>
          <p:cNvSpPr txBox="true"/>
          <p:nvPr/>
        </p:nvSpPr>
        <p:spPr>
          <a:xfrm rot="0">
            <a:off x="2873417" y="4705167"/>
            <a:ext cx="225593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Protection</a:t>
            </a:r>
          </a:p>
        </p:txBody>
      </p:sp>
      <p:sp>
        <p:nvSpPr>
          <p:cNvPr name="TextBox 8" id="8"/>
          <p:cNvSpPr txBox="true"/>
          <p:nvPr/>
        </p:nvSpPr>
        <p:spPr>
          <a:xfrm rot="0">
            <a:off x="3361970" y="3235769"/>
            <a:ext cx="127883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Social</a:t>
            </a:r>
          </a:p>
        </p:txBody>
      </p:sp>
      <p:sp>
        <p:nvSpPr>
          <p:cNvPr name="TextBox 9" id="9"/>
          <p:cNvSpPr txBox="true"/>
          <p:nvPr/>
        </p:nvSpPr>
        <p:spPr>
          <a:xfrm rot="0">
            <a:off x="2772263" y="6276190"/>
            <a:ext cx="24582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Technology</a:t>
            </a:r>
          </a:p>
        </p:txBody>
      </p:sp>
      <p:sp>
        <p:nvSpPr>
          <p:cNvPr name="TextBox 10" id="10"/>
          <p:cNvSpPr txBox="true"/>
          <p:nvPr/>
        </p:nvSpPr>
        <p:spPr>
          <a:xfrm rot="0">
            <a:off x="9915994" y="5881971"/>
            <a:ext cx="7706829" cy="1361379"/>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 Providing easy accessibility of pet data through a mobile app can save pet owners time and effort, while the platform can facilitate the sharing of knowledge and experiences related to pet care, enabling pet owners to learn from one another</a:t>
            </a:r>
          </a:p>
        </p:txBody>
      </p:sp>
      <p:sp>
        <p:nvSpPr>
          <p:cNvPr name="TextBox 11" id="11"/>
          <p:cNvSpPr txBox="true"/>
          <p:nvPr/>
        </p:nvSpPr>
        <p:spPr>
          <a:xfrm rot="0">
            <a:off x="9915994" y="4256768"/>
            <a:ext cx="7706829" cy="1361379"/>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Collecting sensitive personal data such as location and health information is one of the most critical legal value. We must comply with relevant privacy laws such as the GDPR and implement appropriate security measures to safeguard user data</a:t>
            </a:r>
          </a:p>
        </p:txBody>
      </p:sp>
      <p:sp>
        <p:nvSpPr>
          <p:cNvPr name="TextBox 12" id="12"/>
          <p:cNvSpPr txBox="true"/>
          <p:nvPr/>
        </p:nvSpPr>
        <p:spPr>
          <a:xfrm rot="0">
            <a:off x="9915994" y="2966652"/>
            <a:ext cx="7706829" cy="1023416"/>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By monitoring their activities and health, owners enhances their emotional bond between them and their pets, and promotes a sense of responsibility and commitment towards them</a:t>
            </a:r>
          </a:p>
        </p:txBody>
      </p:sp>
      <p:sp>
        <p:nvSpPr>
          <p:cNvPr name="AutoShape 13" id="13"/>
          <p:cNvSpPr/>
          <p:nvPr/>
        </p:nvSpPr>
        <p:spPr>
          <a:xfrm>
            <a:off x="7686447" y="8138446"/>
            <a:ext cx="2003457" cy="0"/>
          </a:xfrm>
          <a:prstGeom prst="line">
            <a:avLst/>
          </a:prstGeom>
          <a:ln cap="flat" w="152400">
            <a:solidFill>
              <a:srgbClr val="EDE5DD"/>
            </a:solidFill>
            <a:prstDash val="solid"/>
            <a:headEnd type="diamond" len="lg" w="lg"/>
            <a:tailEnd type="diamond" len="lg" w="lg"/>
          </a:ln>
        </p:spPr>
      </p:sp>
      <p:sp>
        <p:nvSpPr>
          <p:cNvPr name="AutoShape 14" id="14"/>
          <p:cNvSpPr/>
          <p:nvPr/>
        </p:nvSpPr>
        <p:spPr>
          <a:xfrm>
            <a:off x="6862836" y="6567424"/>
            <a:ext cx="2827068" cy="0"/>
          </a:xfrm>
          <a:prstGeom prst="line">
            <a:avLst/>
          </a:prstGeom>
          <a:ln cap="flat" w="152400">
            <a:solidFill>
              <a:srgbClr val="EDE5DD"/>
            </a:solidFill>
            <a:prstDash val="solid"/>
            <a:headEnd type="diamond" len="lg" w="lg"/>
            <a:tailEnd type="diamond" len="lg" w="lg"/>
          </a:ln>
        </p:spPr>
      </p:sp>
      <p:sp>
        <p:nvSpPr>
          <p:cNvPr name="AutoShape 15" id="15"/>
          <p:cNvSpPr/>
          <p:nvPr/>
        </p:nvSpPr>
        <p:spPr>
          <a:xfrm>
            <a:off x="6058001" y="5028700"/>
            <a:ext cx="3631903" cy="0"/>
          </a:xfrm>
          <a:prstGeom prst="line">
            <a:avLst/>
          </a:prstGeom>
          <a:ln cap="flat" w="152400">
            <a:solidFill>
              <a:srgbClr val="EDE5DD"/>
            </a:solidFill>
            <a:prstDash val="solid"/>
            <a:headEnd type="diamond" len="lg" w="lg"/>
            <a:tailEnd type="diamond" len="lg" w="lg"/>
          </a:ln>
        </p:spPr>
      </p:sp>
      <p:sp>
        <p:nvSpPr>
          <p:cNvPr name="AutoShape 16" id="16"/>
          <p:cNvSpPr/>
          <p:nvPr/>
        </p:nvSpPr>
        <p:spPr>
          <a:xfrm>
            <a:off x="5310279" y="3559302"/>
            <a:ext cx="4379625" cy="0"/>
          </a:xfrm>
          <a:prstGeom prst="line">
            <a:avLst/>
          </a:prstGeom>
          <a:ln cap="flat" w="152400">
            <a:solidFill>
              <a:srgbClr val="EDE5DD"/>
            </a:solidFill>
            <a:prstDash val="solid"/>
            <a:headEnd type="diamond" len="lg" w="lg"/>
            <a:tailEnd type="diamond" len="lg" w="lg"/>
          </a:ln>
        </p:spPr>
      </p:sp>
      <p:sp>
        <p:nvSpPr>
          <p:cNvPr name="TextBox 17" id="17"/>
          <p:cNvSpPr txBox="true"/>
          <p:nvPr/>
        </p:nvSpPr>
        <p:spPr>
          <a:xfrm rot="0">
            <a:off x="2096098" y="8428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Value pyramid</a:t>
            </a:r>
          </a:p>
        </p:txBody>
      </p:sp>
      <p:sp>
        <p:nvSpPr>
          <p:cNvPr name="TextBox 18" id="1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85593" y="1078546"/>
            <a:ext cx="10316815"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Q&amp;A</a:t>
            </a:r>
          </a:p>
        </p:txBody>
      </p:sp>
      <p:sp>
        <p:nvSpPr>
          <p:cNvPr name="TextBox 7" id="7"/>
          <p:cNvSpPr txBox="true"/>
          <p:nvPr/>
        </p:nvSpPr>
        <p:spPr>
          <a:xfrm rot="0">
            <a:off x="2482606" y="2694716"/>
            <a:ext cx="13337775" cy="7282441"/>
          </a:xfrm>
          <a:prstGeom prst="rect">
            <a:avLst/>
          </a:prstGeom>
        </p:spPr>
        <p:txBody>
          <a:bodyPr anchor="t" rtlCol="false" tIns="0" lIns="0" bIns="0" rIns="0">
            <a:spAutoFit/>
          </a:bodyPr>
          <a:lstStyle/>
          <a:p>
            <a:pPr algn="just" marL="595398" indent="-297699" lvl="1">
              <a:lnSpc>
                <a:spcPts val="3860"/>
              </a:lnSpc>
              <a:buFont typeface="Arial"/>
              <a:buChar char="•"/>
            </a:pPr>
            <a:r>
              <a:rPr lang="en-US" sz="2757">
                <a:solidFill>
                  <a:srgbClr val="91612F"/>
                </a:solidFill>
                <a:latin typeface="Linux Biolinum Bold"/>
              </a:rPr>
              <a:t>Do you intend to fire half of the staff when you reduce the department staff?</a:t>
            </a:r>
          </a:p>
          <a:p>
            <a:pPr algn="just">
              <a:lnSpc>
                <a:spcPts val="3860"/>
              </a:lnSpc>
            </a:pPr>
            <a:r>
              <a:rPr lang="en-US" sz="2757">
                <a:solidFill>
                  <a:srgbClr val="91612F"/>
                </a:solidFill>
                <a:latin typeface="Linux Biolinum"/>
              </a:rPr>
              <a:t>+ No, since while our business development department is going to have less demand, our other departments are going to increase their size at the same time our company growth, so our plan is to change their role in the company as it would be so flexible in that periods. </a:t>
            </a:r>
          </a:p>
          <a:p>
            <a:pPr algn="just">
              <a:lnSpc>
                <a:spcPts val="3860"/>
              </a:lnSpc>
            </a:pPr>
          </a:p>
          <a:p>
            <a:pPr algn="just" marL="595398" indent="-297699" lvl="1">
              <a:lnSpc>
                <a:spcPts val="3860"/>
              </a:lnSpc>
              <a:buFont typeface="Arial"/>
              <a:buChar char="•"/>
            </a:pPr>
            <a:r>
              <a:rPr lang="en-US" sz="2757">
                <a:solidFill>
                  <a:srgbClr val="91612F"/>
                </a:solidFill>
                <a:latin typeface="Linux Biolinum Bold"/>
              </a:rPr>
              <a:t>How can you remove Tech departments if your company is about an app/web?</a:t>
            </a:r>
          </a:p>
          <a:p>
            <a:pPr algn="just">
              <a:lnSpc>
                <a:spcPts val="3860"/>
              </a:lnSpc>
            </a:pPr>
            <a:r>
              <a:rPr lang="en-US" sz="2757">
                <a:solidFill>
                  <a:srgbClr val="91612F"/>
                </a:solidFill>
                <a:latin typeface="Linux Biolinum"/>
              </a:rPr>
              <a:t>+ Actually, we are not removing any department. We are initially setting up two tech departments, in order to develop both the web/app services and the GPS device, which needs professional experts, but after they are designed and created in the initial stage of the company, we are not gonna need that process anymore, and our tech department is only gonna focus in I+D and updating the current application and web services, as well as the GPS device, so both original subsections are going to work, with obviously less demand, on the product updating. About tech department we made the decision during the development stage to hire some engineer contractors temporarily to accelerate that process.</a:t>
            </a:r>
          </a:p>
          <a:p>
            <a:pPr algn="just">
              <a:lnSpc>
                <a:spcPts val="3860"/>
              </a:lnSpc>
              <a:spcBef>
                <a:spcPct val="0"/>
              </a:spcBef>
            </a:pP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965707"/>
            <a:ext cx="9380638" cy="5038838"/>
          </a:xfrm>
          <a:custGeom>
            <a:avLst/>
            <a:gdLst/>
            <a:ahLst/>
            <a:cxnLst/>
            <a:rect r="r" b="b" t="t" l="l"/>
            <a:pathLst>
              <a:path h="5038838" w="9380638">
                <a:moveTo>
                  <a:pt x="0" y="0"/>
                </a:moveTo>
                <a:lnTo>
                  <a:pt x="9380638" y="0"/>
                </a:lnTo>
                <a:lnTo>
                  <a:pt x="9380638" y="5038839"/>
                </a:lnTo>
                <a:lnTo>
                  <a:pt x="0" y="5038839"/>
                </a:lnTo>
                <a:lnTo>
                  <a:pt x="0" y="0"/>
                </a:lnTo>
                <a:close/>
              </a:path>
            </a:pathLst>
          </a:custGeom>
          <a:blipFill>
            <a:blip r:embed="rId6"/>
            <a:stretch>
              <a:fillRect l="0" t="0" r="0" b="0"/>
            </a:stretch>
          </a:blipFill>
        </p:spPr>
      </p:sp>
      <p:sp>
        <p:nvSpPr>
          <p:cNvPr name="TextBox 7" id="7"/>
          <p:cNvSpPr txBox="true"/>
          <p:nvPr/>
        </p:nvSpPr>
        <p:spPr>
          <a:xfrm rot="0">
            <a:off x="2678442" y="1162050"/>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IDENTIFICATION OF NEEDS</a:t>
            </a:r>
          </a:p>
        </p:txBody>
      </p:sp>
      <p:sp>
        <p:nvSpPr>
          <p:cNvPr name="TextBox 8" id="8"/>
          <p:cNvSpPr txBox="true"/>
          <p:nvPr/>
        </p:nvSpPr>
        <p:spPr>
          <a:xfrm rot="0">
            <a:off x="10635574" y="2889507"/>
            <a:ext cx="6935975" cy="5388611"/>
          </a:xfrm>
          <a:prstGeom prst="rect">
            <a:avLst/>
          </a:prstGeom>
        </p:spPr>
        <p:txBody>
          <a:bodyPr anchor="t" rtlCol="false" tIns="0" lIns="0" bIns="0" rIns="0">
            <a:spAutoFit/>
          </a:bodyPr>
          <a:lstStyle/>
          <a:p>
            <a:pPr algn="just" marL="831203" indent="-415602" lvl="1">
              <a:lnSpc>
                <a:spcPts val="5389"/>
              </a:lnSpc>
              <a:buFont typeface="Arial"/>
              <a:buChar char="•"/>
            </a:pPr>
            <a:r>
              <a:rPr lang="en-US" sz="3849">
                <a:solidFill>
                  <a:srgbClr val="91612F"/>
                </a:solidFill>
                <a:latin typeface="Linux Biolinum Bold"/>
              </a:rPr>
              <a:t>95% Spanish men younger than 30 have NO kids for a 80% of women (INE).</a:t>
            </a:r>
          </a:p>
          <a:p>
            <a:pPr algn="just">
              <a:lnSpc>
                <a:spcPts val="5389"/>
              </a:lnSpc>
            </a:pPr>
          </a:p>
          <a:p>
            <a:pPr algn="just" marL="831203" indent="-415602" lvl="1">
              <a:lnSpc>
                <a:spcPts val="5389"/>
              </a:lnSpc>
              <a:buFont typeface="Arial"/>
              <a:buChar char="•"/>
            </a:pPr>
            <a:r>
              <a:rPr lang="en-US" sz="3849">
                <a:solidFill>
                  <a:srgbClr val="91612F"/>
                </a:solidFill>
                <a:latin typeface="Linux Biolinum Bold"/>
              </a:rPr>
              <a:t>"Connected Generation"</a:t>
            </a:r>
          </a:p>
          <a:p>
            <a:pPr algn="just">
              <a:lnSpc>
                <a:spcPts val="5389"/>
              </a:lnSpc>
            </a:pPr>
          </a:p>
          <a:p>
            <a:pPr algn="just" marL="831203" indent="-415602" lvl="1">
              <a:lnSpc>
                <a:spcPts val="5389"/>
              </a:lnSpc>
              <a:spcBef>
                <a:spcPct val="0"/>
              </a:spcBef>
              <a:buFont typeface="Arial"/>
              <a:buChar char="•"/>
            </a:pPr>
            <a:r>
              <a:rPr lang="en-US" sz="3849">
                <a:solidFill>
                  <a:srgbClr val="91612F"/>
                </a:solidFill>
                <a:latin typeface="Linux Biolinum Bold"/>
              </a:rPr>
              <a:t>138.000 abandoned dogs on 2018 (Affinity Foundation.)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85593" y="1078546"/>
            <a:ext cx="10316815"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Q&amp;A</a:t>
            </a:r>
          </a:p>
        </p:txBody>
      </p:sp>
      <p:sp>
        <p:nvSpPr>
          <p:cNvPr name="TextBox 7" id="7"/>
          <p:cNvSpPr txBox="true"/>
          <p:nvPr/>
        </p:nvSpPr>
        <p:spPr>
          <a:xfrm rot="0">
            <a:off x="2482606" y="2694716"/>
            <a:ext cx="13337775" cy="5340153"/>
          </a:xfrm>
          <a:prstGeom prst="rect">
            <a:avLst/>
          </a:prstGeom>
        </p:spPr>
        <p:txBody>
          <a:bodyPr anchor="t" rtlCol="false" tIns="0" lIns="0" bIns="0" rIns="0">
            <a:spAutoFit/>
          </a:bodyPr>
          <a:lstStyle/>
          <a:p>
            <a:pPr algn="just" marL="595398" indent="-297699" lvl="1">
              <a:lnSpc>
                <a:spcPts val="3860"/>
              </a:lnSpc>
              <a:buFont typeface="Arial"/>
              <a:buChar char="•"/>
            </a:pPr>
            <a:r>
              <a:rPr lang="en-US" sz="2757">
                <a:solidFill>
                  <a:srgbClr val="91612F"/>
                </a:solidFill>
                <a:latin typeface="Linux Biolinum Bold"/>
              </a:rPr>
              <a:t>How are you going to deal with malfunctioning products?</a:t>
            </a:r>
          </a:p>
          <a:p>
            <a:pPr algn="just">
              <a:lnSpc>
                <a:spcPts val="3860"/>
              </a:lnSpc>
            </a:pPr>
            <a:r>
              <a:rPr lang="en-US" sz="2757">
                <a:solidFill>
                  <a:srgbClr val="91612F"/>
                </a:solidFill>
                <a:latin typeface="Linux Biolinum"/>
              </a:rPr>
              <a:t>+ Since our production is completely outosurced, and what we car the most is our customers satisfaction, in case there is any kind of problem with an exemplar of our product the customer is gonna be able to inmediately contact with us about that, with the after sales support team, and they are going to manage a devolution of the malfunctioning product and a second delivery of a new one, in order to prioritize a quick solution of a user inconvenience. After that we are going to send the malfunctioning product back to our outsourced company, with who our production staff responsible of managing the control of quality is gonna deal in order to get a new one or get it fixed, as well as providing us with an analyisis of the problem and the possible consequences in further anomalies.</a:t>
            </a:r>
          </a:p>
          <a:p>
            <a:pPr algn="just">
              <a:lnSpc>
                <a:spcPts val="3860"/>
              </a:lnSpc>
              <a:spcBef>
                <a:spcPct val="0"/>
              </a:spcBef>
            </a:pP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85593" y="1078546"/>
            <a:ext cx="10316815"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Q&amp;A</a:t>
            </a:r>
          </a:p>
        </p:txBody>
      </p:sp>
      <p:sp>
        <p:nvSpPr>
          <p:cNvPr name="TextBox 7" id="7"/>
          <p:cNvSpPr txBox="true"/>
          <p:nvPr/>
        </p:nvSpPr>
        <p:spPr>
          <a:xfrm rot="0">
            <a:off x="2482606" y="2694716"/>
            <a:ext cx="13337775" cy="4854378"/>
          </a:xfrm>
          <a:prstGeom prst="rect">
            <a:avLst/>
          </a:prstGeom>
        </p:spPr>
        <p:txBody>
          <a:bodyPr anchor="t" rtlCol="false" tIns="0" lIns="0" bIns="0" rIns="0">
            <a:spAutoFit/>
          </a:bodyPr>
          <a:lstStyle/>
          <a:p>
            <a:pPr algn="just" marL="595398" indent="-297699" lvl="1">
              <a:lnSpc>
                <a:spcPts val="3860"/>
              </a:lnSpc>
              <a:buFont typeface="Arial"/>
              <a:buChar char="•"/>
            </a:pPr>
            <a:r>
              <a:rPr lang="en-US" sz="2757">
                <a:solidFill>
                  <a:srgbClr val="91612F"/>
                </a:solidFill>
                <a:latin typeface="Linux Biolinum Bold"/>
              </a:rPr>
              <a:t>Why are you not having any subdepartment in Administration and Operations?</a:t>
            </a:r>
          </a:p>
          <a:p>
            <a:pPr algn="just">
              <a:lnSpc>
                <a:spcPts val="3860"/>
              </a:lnSpc>
            </a:pPr>
            <a:r>
              <a:rPr lang="en-US" sz="2757">
                <a:solidFill>
                  <a:srgbClr val="91612F"/>
                </a:solidFill>
                <a:latin typeface="Linux Biolinum"/>
              </a:rPr>
              <a:t>+At the beginning of the company, we are going to need some especializations in our staff, such as the engineers and the marketing people, but we do not need that specification in other general sections, like the operations and administration, since at the beginning of start-ups there is always a lot of self-organization. Moreover, we must emphasize that we are outsourcing the manufacturing of our phyisical product, the GPS, so the needed staff is reduced in the operations section, as well as in the organization one, since we are also outsourcing the human resources area only in the beginning of the company, to let the selection of our engineers, the key of our project, in the hands of professionals.</a:t>
            </a:r>
          </a:p>
          <a:p>
            <a:pPr algn="just">
              <a:lnSpc>
                <a:spcPts val="3860"/>
              </a:lnSpc>
              <a:spcBef>
                <a:spcPct val="0"/>
              </a:spcBef>
            </a:pP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8295" y="1546897"/>
            <a:ext cx="6480797" cy="7535810"/>
          </a:xfrm>
          <a:custGeom>
            <a:avLst/>
            <a:gdLst/>
            <a:ahLst/>
            <a:cxnLst/>
            <a:rect r="r" b="b" t="t" l="l"/>
            <a:pathLst>
              <a:path h="7535810" w="6480797">
                <a:moveTo>
                  <a:pt x="0" y="0"/>
                </a:moveTo>
                <a:lnTo>
                  <a:pt x="6480796" y="0"/>
                </a:lnTo>
                <a:lnTo>
                  <a:pt x="6480796" y="7535810"/>
                </a:lnTo>
                <a:lnTo>
                  <a:pt x="0" y="7535810"/>
                </a:lnTo>
                <a:lnTo>
                  <a:pt x="0" y="0"/>
                </a:lnTo>
                <a:close/>
              </a:path>
            </a:pathLst>
          </a:custGeom>
          <a:blipFill>
            <a:blip r:embed="rId6"/>
            <a:stretch>
              <a:fillRect l="-48986" t="-8135" r="-350730" b="-66632"/>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BACK UP SLIDES</a:t>
            </a:r>
          </a:p>
        </p:txBody>
      </p:sp>
      <p:sp>
        <p:nvSpPr>
          <p:cNvPr name="TextBox 8" id="8"/>
          <p:cNvSpPr txBox="true"/>
          <p:nvPr/>
        </p:nvSpPr>
        <p:spPr>
          <a:xfrm rot="0">
            <a:off x="2225732" y="9248775"/>
            <a:ext cx="4545922"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Spanish newspaper - EL CORREO, July 2021</a:t>
            </a:r>
          </a:p>
        </p:txBody>
      </p:sp>
      <p:sp>
        <p:nvSpPr>
          <p:cNvPr name="TextBox 9" id="9"/>
          <p:cNvSpPr txBox="true"/>
          <p:nvPr/>
        </p:nvSpPr>
        <p:spPr>
          <a:xfrm rot="0">
            <a:off x="9144000" y="2760989"/>
            <a:ext cx="6520712" cy="331670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a:rPr>
              <a:t>New spanish lifestyle: Adults prefer pets rather than children.</a:t>
            </a:r>
          </a:p>
          <a:p>
            <a:pPr algn="just" marL="582726" indent="-291363" lvl="1">
              <a:lnSpc>
                <a:spcPts val="5398"/>
              </a:lnSpc>
              <a:buFont typeface="Arial"/>
              <a:buChar char="•"/>
            </a:pPr>
            <a:r>
              <a:rPr lang="en-US" sz="2699">
                <a:solidFill>
                  <a:srgbClr val="91612F"/>
                </a:solidFill>
                <a:latin typeface="Linux Biolinum"/>
              </a:rPr>
              <a:t>All of this helps the faster growing of the market in the post-pandemic years.</a:t>
            </a:r>
          </a:p>
          <a:p>
            <a:pPr algn="just">
              <a:lnSpc>
                <a:spcPts val="5398"/>
              </a:lnSpc>
            </a:pP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82680" y="2328551"/>
            <a:ext cx="7161320" cy="6419381"/>
          </a:xfrm>
          <a:custGeom>
            <a:avLst/>
            <a:gdLst/>
            <a:ahLst/>
            <a:cxnLst/>
            <a:rect r="r" b="b" t="t" l="l"/>
            <a:pathLst>
              <a:path h="6419381" w="7161320">
                <a:moveTo>
                  <a:pt x="0" y="0"/>
                </a:moveTo>
                <a:lnTo>
                  <a:pt x="7161320" y="0"/>
                </a:lnTo>
                <a:lnTo>
                  <a:pt x="7161320" y="6419382"/>
                </a:lnTo>
                <a:lnTo>
                  <a:pt x="0" y="6419382"/>
                </a:lnTo>
                <a:lnTo>
                  <a:pt x="0" y="0"/>
                </a:lnTo>
                <a:close/>
              </a:path>
            </a:pathLst>
          </a:custGeom>
          <a:blipFill>
            <a:blip r:embed="rId6"/>
            <a:stretch>
              <a:fillRect l="-42007" t="-15211" r="-245160" b="-60434"/>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BACK UP SLIDES: The Pandemic effect</a:t>
            </a:r>
          </a:p>
        </p:txBody>
      </p:sp>
      <p:sp>
        <p:nvSpPr>
          <p:cNvPr name="TextBox 8" id="8"/>
          <p:cNvSpPr txBox="true"/>
          <p:nvPr/>
        </p:nvSpPr>
        <p:spPr>
          <a:xfrm rot="0">
            <a:off x="2803935" y="8850050"/>
            <a:ext cx="5518810"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Spanish newspaper - LA VANGUARDIA, January 2022</a:t>
            </a:r>
          </a:p>
        </p:txBody>
      </p:sp>
      <p:sp>
        <p:nvSpPr>
          <p:cNvPr name="TextBox 9" id="9"/>
          <p:cNvSpPr txBox="true"/>
          <p:nvPr/>
        </p:nvSpPr>
        <p:spPr>
          <a:xfrm rot="0">
            <a:off x="9957398" y="3380374"/>
            <a:ext cx="6520712" cy="602180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a:rPr>
              <a:t>More data about the pandemic effect on the spanish people tendency about pets, now from La Vanguardia, one of the most important newspapers in Spain.</a:t>
            </a:r>
          </a:p>
          <a:p>
            <a:pPr algn="just" marL="582726" indent="-291363" lvl="1">
              <a:lnSpc>
                <a:spcPts val="5398"/>
              </a:lnSpc>
              <a:buFont typeface="Arial"/>
              <a:buChar char="•"/>
            </a:pPr>
            <a:r>
              <a:rPr lang="en-US" sz="2699">
                <a:solidFill>
                  <a:srgbClr val="91612F"/>
                </a:solidFill>
                <a:latin typeface="Linux Biolinum Bold"/>
              </a:rPr>
              <a:t>After </a:t>
            </a:r>
            <a:r>
              <a:rPr lang="en-US" sz="2699">
                <a:solidFill>
                  <a:srgbClr val="91612F"/>
                </a:solidFill>
                <a:latin typeface="Linux Biolinum"/>
              </a:rPr>
              <a:t>the pandemic, the number of pets increased by 44%. After, not only during, since it lead to a new lifestyle closer to home, and this is still present in the most part of the society.</a:t>
            </a: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8768201"/>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60050" y="1467593"/>
            <a:ext cx="7648427" cy="5082178"/>
          </a:xfrm>
          <a:custGeom>
            <a:avLst/>
            <a:gdLst/>
            <a:ahLst/>
            <a:cxnLst/>
            <a:rect r="r" b="b" t="t" l="l"/>
            <a:pathLst>
              <a:path h="5082178" w="7648427">
                <a:moveTo>
                  <a:pt x="0" y="0"/>
                </a:moveTo>
                <a:lnTo>
                  <a:pt x="7648427" y="0"/>
                </a:lnTo>
                <a:lnTo>
                  <a:pt x="7648427" y="5082178"/>
                </a:lnTo>
                <a:lnTo>
                  <a:pt x="0" y="5082178"/>
                </a:lnTo>
                <a:lnTo>
                  <a:pt x="0" y="0"/>
                </a:lnTo>
                <a:close/>
              </a:path>
            </a:pathLst>
          </a:custGeom>
          <a:blipFill>
            <a:blip r:embed="rId6"/>
            <a:stretch>
              <a:fillRect l="-60037" t="-81456" r="-405432" b="-164618"/>
            </a:stretch>
          </a:blipFill>
        </p:spPr>
      </p:sp>
      <p:sp>
        <p:nvSpPr>
          <p:cNvPr name="TextBox 7" id="7"/>
          <p:cNvSpPr txBox="true"/>
          <p:nvPr/>
        </p:nvSpPr>
        <p:spPr>
          <a:xfrm rot="0">
            <a:off x="1330967" y="6718410"/>
            <a:ext cx="3571598" cy="317325"/>
          </a:xfrm>
          <a:prstGeom prst="rect">
            <a:avLst/>
          </a:prstGeom>
        </p:spPr>
        <p:txBody>
          <a:bodyPr anchor="t" rtlCol="false" tIns="0" lIns="0" bIns="0" rIns="0">
            <a:spAutoFit/>
          </a:bodyPr>
          <a:lstStyle/>
          <a:p>
            <a:pPr algn="ctr">
              <a:lnSpc>
                <a:spcPts val="2418"/>
              </a:lnSpc>
            </a:pPr>
            <a:r>
              <a:rPr lang="en-US" sz="2239" spc="183">
                <a:solidFill>
                  <a:srgbClr val="FFFFFF"/>
                </a:solidFill>
                <a:latin typeface="Linux Biolinum Bold"/>
              </a:rPr>
              <a:t>NEW COMPETITORS</a:t>
            </a:r>
          </a:p>
        </p:txBody>
      </p:sp>
      <p:sp>
        <p:nvSpPr>
          <p:cNvPr name="TextBox 8" id="8"/>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CUSTOMERS</a:t>
            </a:r>
          </a:p>
        </p:txBody>
      </p:sp>
      <p:sp>
        <p:nvSpPr>
          <p:cNvPr name="TextBox 9" id="9"/>
          <p:cNvSpPr txBox="true"/>
          <p:nvPr/>
        </p:nvSpPr>
        <p:spPr>
          <a:xfrm rot="0">
            <a:off x="1960050" y="1339951"/>
            <a:ext cx="2457276" cy="236233"/>
          </a:xfrm>
          <a:prstGeom prst="rect">
            <a:avLst/>
          </a:prstGeom>
        </p:spPr>
        <p:txBody>
          <a:bodyPr anchor="t" rtlCol="false" tIns="0" lIns="0" bIns="0" rIns="0">
            <a:spAutoFit/>
          </a:bodyPr>
          <a:lstStyle/>
          <a:p>
            <a:pPr>
              <a:lnSpc>
                <a:spcPts val="1732"/>
              </a:lnSpc>
            </a:pPr>
            <a:r>
              <a:rPr lang="en-US" sz="1444">
                <a:solidFill>
                  <a:srgbClr val="15253D"/>
                </a:solidFill>
                <a:latin typeface="Linux Biolinum"/>
              </a:rPr>
              <a:t>Number of dogs (in thousands)</a:t>
            </a:r>
          </a:p>
        </p:txBody>
      </p:sp>
      <p:sp>
        <p:nvSpPr>
          <p:cNvPr name="TextBox 10" id="10"/>
          <p:cNvSpPr txBox="true"/>
          <p:nvPr/>
        </p:nvSpPr>
        <p:spPr>
          <a:xfrm rot="0">
            <a:off x="2192641" y="6271268"/>
            <a:ext cx="432906" cy="236233"/>
          </a:xfrm>
          <a:prstGeom prst="rect">
            <a:avLst/>
          </a:prstGeom>
        </p:spPr>
        <p:txBody>
          <a:bodyPr anchor="t" rtlCol="false" tIns="0" lIns="0" bIns="0" rIns="0">
            <a:spAutoFit/>
          </a:bodyPr>
          <a:lstStyle/>
          <a:p>
            <a:pPr>
              <a:lnSpc>
                <a:spcPts val="1732"/>
              </a:lnSpc>
            </a:pPr>
            <a:r>
              <a:rPr lang="en-US" sz="1444">
                <a:solidFill>
                  <a:srgbClr val="15253D"/>
                </a:solidFill>
                <a:latin typeface="Linux Biolinum"/>
              </a:rPr>
              <a:t>Year</a:t>
            </a:r>
          </a:p>
        </p:txBody>
      </p:sp>
      <p:sp>
        <p:nvSpPr>
          <p:cNvPr name="TextBox 11" id="11"/>
          <p:cNvSpPr txBox="true"/>
          <p:nvPr/>
        </p:nvSpPr>
        <p:spPr>
          <a:xfrm rot="0">
            <a:off x="10155934" y="1683173"/>
            <a:ext cx="6680202" cy="466925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Bold"/>
              </a:rPr>
              <a:t>Moderate growing</a:t>
            </a:r>
            <a:r>
              <a:rPr lang="en-US" sz="2699">
                <a:solidFill>
                  <a:srgbClr val="91612F"/>
                </a:solidFill>
                <a:latin typeface="Linux Biolinum"/>
              </a:rPr>
              <a:t> year by year.</a:t>
            </a:r>
          </a:p>
          <a:p>
            <a:pPr algn="just" marL="582726" indent="-291363" lvl="1">
              <a:lnSpc>
                <a:spcPts val="5398"/>
              </a:lnSpc>
              <a:buFont typeface="Arial"/>
              <a:buChar char="•"/>
            </a:pPr>
            <a:r>
              <a:rPr lang="en-US" sz="2699">
                <a:solidFill>
                  <a:srgbClr val="91612F"/>
                </a:solidFill>
                <a:latin typeface="Linux Biolinum"/>
              </a:rPr>
              <a:t>Abrupt increase after Pandemic and lockdown.</a:t>
            </a:r>
          </a:p>
          <a:p>
            <a:pPr algn="just">
              <a:lnSpc>
                <a:spcPts val="5398"/>
              </a:lnSpc>
            </a:pPr>
            <a:r>
              <a:rPr lang="en-US" sz="2699">
                <a:solidFill>
                  <a:srgbClr val="91612F"/>
                </a:solidFill>
                <a:latin typeface="Linux Biolinum"/>
              </a:rPr>
              <a:t>         -&gt; </a:t>
            </a:r>
            <a:r>
              <a:rPr lang="en-US" sz="2699">
                <a:solidFill>
                  <a:srgbClr val="91612F"/>
                </a:solidFill>
                <a:latin typeface="Linux Biolinum Bold"/>
              </a:rPr>
              <a:t>Post pandemic</a:t>
            </a:r>
            <a:r>
              <a:rPr lang="en-US" sz="2699">
                <a:solidFill>
                  <a:srgbClr val="91612F"/>
                </a:solidFill>
                <a:latin typeface="Linux Biolinum"/>
              </a:rPr>
              <a:t> lives adopted a house </a:t>
            </a:r>
          </a:p>
          <a:p>
            <a:pPr algn="just">
              <a:lnSpc>
                <a:spcPts val="5398"/>
              </a:lnSpc>
            </a:pPr>
            <a:r>
              <a:rPr lang="en-US" sz="2699">
                <a:solidFill>
                  <a:srgbClr val="91612F"/>
                </a:solidFill>
                <a:latin typeface="Linux Biolinum"/>
              </a:rPr>
              <a:t>              lifestyle, which lead to adopting </a:t>
            </a:r>
          </a:p>
          <a:p>
            <a:pPr algn="just">
              <a:lnSpc>
                <a:spcPts val="5398"/>
              </a:lnSpc>
            </a:pPr>
            <a:r>
              <a:rPr lang="en-US" sz="2699">
                <a:solidFill>
                  <a:srgbClr val="91612F"/>
                </a:solidFill>
                <a:latin typeface="Linux Biolinum"/>
              </a:rPr>
              <a:t>              more pets.</a:t>
            </a:r>
          </a:p>
          <a:p>
            <a:pPr algn="just">
              <a:lnSpc>
                <a:spcPts val="5398"/>
              </a:lnSpc>
            </a:pPr>
          </a:p>
        </p:txBody>
      </p:sp>
      <p:pic>
        <p:nvPicPr>
          <p:cNvPr name="Picture 12" id="12"/>
          <p:cNvPicPr>
            <a:picLocks noChangeAspect="true"/>
          </p:cNvPicPr>
          <p:nvPr/>
        </p:nvPicPr>
        <p:blipFill>
          <a:blip r:embed="rId7"/>
          <a:stretch>
            <a:fillRect/>
          </a:stretch>
        </p:blipFill>
        <p:spPr>
          <a:xfrm rot="0">
            <a:off x="2571302" y="6563660"/>
            <a:ext cx="3646660" cy="3646660"/>
          </a:xfrm>
          <a:prstGeom prst="rect">
            <a:avLst/>
          </a:prstGeom>
        </p:spPr>
      </p:pic>
      <p:sp>
        <p:nvSpPr>
          <p:cNvPr name="TextBox 13" id="13"/>
          <p:cNvSpPr txBox="true"/>
          <p:nvPr/>
        </p:nvSpPr>
        <p:spPr>
          <a:xfrm rot="0">
            <a:off x="7256189" y="6959536"/>
            <a:ext cx="5943325" cy="2617051"/>
          </a:xfrm>
          <a:prstGeom prst="rect">
            <a:avLst/>
          </a:prstGeom>
        </p:spPr>
        <p:txBody>
          <a:bodyPr anchor="t" rtlCol="false" tIns="0" lIns="0" bIns="0" rIns="0">
            <a:spAutoFit/>
          </a:bodyPr>
          <a:lstStyle/>
          <a:p>
            <a:pPr marL="498946" indent="-249473" lvl="1">
              <a:lnSpc>
                <a:spcPts val="3466"/>
              </a:lnSpc>
              <a:buFont typeface="Arial"/>
              <a:buChar char="•"/>
            </a:pPr>
            <a:r>
              <a:rPr lang="en-US" sz="2311">
                <a:solidFill>
                  <a:srgbClr val="91612F"/>
                </a:solidFill>
                <a:latin typeface="Linux Biolinum"/>
              </a:rPr>
              <a:t>High customer </a:t>
            </a:r>
            <a:r>
              <a:rPr lang="en-US" sz="2311">
                <a:solidFill>
                  <a:srgbClr val="91612F"/>
                </a:solidFill>
                <a:latin typeface="Linux Biolinum Bold"/>
              </a:rPr>
              <a:t>leverage</a:t>
            </a:r>
            <a:r>
              <a:rPr lang="en-US" sz="2311">
                <a:solidFill>
                  <a:srgbClr val="91612F"/>
                </a:solidFill>
                <a:latin typeface="Linux Biolinum"/>
              </a:rPr>
              <a:t>: </a:t>
            </a:r>
            <a:r>
              <a:rPr lang="en-US" sz="2311">
                <a:solidFill>
                  <a:srgbClr val="91612F"/>
                </a:solidFill>
                <a:latin typeface="Linux Biolinum Bold"/>
              </a:rPr>
              <a:t>No barriers</a:t>
            </a:r>
            <a:r>
              <a:rPr lang="en-US" sz="2311">
                <a:solidFill>
                  <a:srgbClr val="91612F"/>
                </a:solidFill>
                <a:latin typeface="Linux Biolinum"/>
              </a:rPr>
              <a:t> to switch apps.</a:t>
            </a:r>
          </a:p>
          <a:p>
            <a:pPr marL="498946" indent="-249473" lvl="1">
              <a:lnSpc>
                <a:spcPts val="3466"/>
              </a:lnSpc>
              <a:buFont typeface="Arial"/>
              <a:buChar char="•"/>
            </a:pPr>
            <a:r>
              <a:rPr lang="en-US" sz="2311">
                <a:solidFill>
                  <a:srgbClr val="91612F"/>
                </a:solidFill>
                <a:latin typeface="Linux Biolinum"/>
              </a:rPr>
              <a:t>Better customer leverage with PRO version: </a:t>
            </a:r>
            <a:r>
              <a:rPr lang="en-US" sz="2311">
                <a:solidFill>
                  <a:srgbClr val="91612F"/>
                </a:solidFill>
                <a:latin typeface="Linux Biolinum Bold"/>
              </a:rPr>
              <a:t>tracker GPS</a:t>
            </a:r>
          </a:p>
          <a:p>
            <a:pPr marL="498946" indent="-249473" lvl="1">
              <a:lnSpc>
                <a:spcPts val="3466"/>
              </a:lnSpc>
              <a:buFont typeface="Arial"/>
              <a:buChar char="•"/>
            </a:pPr>
            <a:r>
              <a:rPr lang="en-US" sz="2311">
                <a:solidFill>
                  <a:srgbClr val="91612F"/>
                </a:solidFill>
                <a:latin typeface="Linux Biolinum"/>
              </a:rPr>
              <a:t>There is a </a:t>
            </a:r>
            <a:r>
              <a:rPr lang="en-US" sz="2311">
                <a:solidFill>
                  <a:srgbClr val="91612F"/>
                </a:solidFill>
                <a:latin typeface="Linux Biolinum Bold"/>
              </a:rPr>
              <a:t>great oportunity </a:t>
            </a:r>
            <a:r>
              <a:rPr lang="en-US" sz="2311">
                <a:solidFill>
                  <a:srgbClr val="91612F"/>
                </a:solidFill>
                <a:latin typeface="Linux Biolinum"/>
              </a:rPr>
              <a:t>in this sector but it's key to find customers </a:t>
            </a:r>
            <a:r>
              <a:rPr lang="en-US" sz="2311">
                <a:solidFill>
                  <a:srgbClr val="91612F"/>
                </a:solidFill>
                <a:latin typeface="Linux Biolinum Bold"/>
              </a:rPr>
              <a:t>loyalty</a:t>
            </a:r>
            <a:r>
              <a:rPr lang="en-US" sz="2311">
                <a:solidFill>
                  <a:srgbClr val="91612F"/>
                </a:solidFill>
                <a:latin typeface="Linux Biolinum"/>
              </a:rPr>
              <a:t>.</a:t>
            </a:r>
          </a:p>
        </p:txBody>
      </p:sp>
      <p:grpSp>
        <p:nvGrpSpPr>
          <p:cNvPr name="Group 14" id="14"/>
          <p:cNvGrpSpPr/>
          <p:nvPr/>
        </p:nvGrpSpPr>
        <p:grpSpPr>
          <a:xfrm rot="0">
            <a:off x="3604971" y="7536476"/>
            <a:ext cx="1579320" cy="1718053"/>
            <a:chOff x="0" y="0"/>
            <a:chExt cx="2105760" cy="2290737"/>
          </a:xfrm>
        </p:grpSpPr>
        <p:sp>
          <p:nvSpPr>
            <p:cNvPr name="TextBox 15" id="15"/>
            <p:cNvSpPr txBox="true"/>
            <p:nvPr/>
          </p:nvSpPr>
          <p:spPr>
            <a:xfrm rot="0">
              <a:off x="0" y="-238125"/>
              <a:ext cx="2105760" cy="1126049"/>
            </a:xfrm>
            <a:prstGeom prst="rect">
              <a:avLst/>
            </a:prstGeom>
          </p:spPr>
          <p:txBody>
            <a:bodyPr anchor="t" rtlCol="false" tIns="0" lIns="0" bIns="0" rIns="0">
              <a:spAutoFit/>
            </a:bodyPr>
            <a:lstStyle/>
            <a:p>
              <a:pPr algn="ctr">
                <a:lnSpc>
                  <a:spcPts val="6554"/>
                </a:lnSpc>
              </a:pPr>
              <a:r>
                <a:rPr lang="en-US" sz="4369">
                  <a:solidFill>
                    <a:srgbClr val="F45422"/>
                  </a:solidFill>
                  <a:latin typeface="Heading Now 61-68 Bold"/>
                </a:rPr>
                <a:t>5%</a:t>
              </a:r>
            </a:p>
          </p:txBody>
        </p:sp>
        <p:sp>
          <p:nvSpPr>
            <p:cNvPr name="TextBox 16" id="16"/>
            <p:cNvSpPr txBox="true"/>
            <p:nvPr/>
          </p:nvSpPr>
          <p:spPr>
            <a:xfrm rot="0">
              <a:off x="0" y="884506"/>
              <a:ext cx="2105760" cy="1406231"/>
            </a:xfrm>
            <a:prstGeom prst="rect">
              <a:avLst/>
            </a:prstGeom>
          </p:spPr>
          <p:txBody>
            <a:bodyPr anchor="t" rtlCol="false" tIns="0" lIns="0" bIns="0" rIns="0">
              <a:spAutoFit/>
            </a:bodyPr>
            <a:lstStyle/>
            <a:p>
              <a:pPr algn="ctr">
                <a:lnSpc>
                  <a:spcPts val="2867"/>
                </a:lnSpc>
              </a:pPr>
              <a:r>
                <a:rPr lang="en-US" sz="1911">
                  <a:solidFill>
                    <a:srgbClr val="91612F"/>
                  </a:solidFill>
                  <a:latin typeface="Linux Biolinum Bold"/>
                </a:rPr>
                <a:t>people use an app after 1 month</a:t>
              </a:r>
            </a:p>
          </p:txBody>
        </p:sp>
      </p:grpSp>
      <p:sp>
        <p:nvSpPr>
          <p:cNvPr name="Freeform 17" id="17"/>
          <p:cNvSpPr/>
          <p:nvPr/>
        </p:nvSpPr>
        <p:spPr>
          <a:xfrm flipH="false" flipV="false" rot="-10800000">
            <a:off x="15495191" y="7748192"/>
            <a:ext cx="1340945" cy="1294621"/>
          </a:xfrm>
          <a:custGeom>
            <a:avLst/>
            <a:gdLst/>
            <a:ahLst/>
            <a:cxnLst/>
            <a:rect r="r" b="b" t="t" l="l"/>
            <a:pathLst>
              <a:path h="1294621" w="1340945">
                <a:moveTo>
                  <a:pt x="0" y="0"/>
                </a:moveTo>
                <a:lnTo>
                  <a:pt x="1340944" y="0"/>
                </a:lnTo>
                <a:lnTo>
                  <a:pt x="1340944" y="1294621"/>
                </a:lnTo>
                <a:lnTo>
                  <a:pt x="0" y="12946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3780236" y="7748192"/>
            <a:ext cx="1340945" cy="1294621"/>
          </a:xfrm>
          <a:custGeom>
            <a:avLst/>
            <a:gdLst/>
            <a:ahLst/>
            <a:cxnLst/>
            <a:rect r="r" b="b" t="t" l="l"/>
            <a:pathLst>
              <a:path h="1294621" w="1340945">
                <a:moveTo>
                  <a:pt x="0" y="0"/>
                </a:moveTo>
                <a:lnTo>
                  <a:pt x="1340944" y="0"/>
                </a:lnTo>
                <a:lnTo>
                  <a:pt x="1340944" y="1294621"/>
                </a:lnTo>
                <a:lnTo>
                  <a:pt x="0" y="12946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597977" y="8220209"/>
            <a:ext cx="2785258" cy="1514168"/>
          </a:xfrm>
          <a:custGeom>
            <a:avLst/>
            <a:gdLst/>
            <a:ahLst/>
            <a:cxnLst/>
            <a:rect r="r" b="b" t="t" l="l"/>
            <a:pathLst>
              <a:path h="1514168" w="2785258">
                <a:moveTo>
                  <a:pt x="0" y="0"/>
                </a:moveTo>
                <a:lnTo>
                  <a:pt x="2785258" y="0"/>
                </a:lnTo>
                <a:lnTo>
                  <a:pt x="2785258" y="1514168"/>
                </a:lnTo>
                <a:lnTo>
                  <a:pt x="0" y="1514168"/>
                </a:lnTo>
                <a:lnTo>
                  <a:pt x="0" y="0"/>
                </a:lnTo>
                <a:close/>
              </a:path>
            </a:pathLst>
          </a:custGeom>
          <a:blipFill>
            <a:blip r:embed="rId6"/>
            <a:stretch>
              <a:fillRect l="0" t="-26670" r="0" b="-1589"/>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95309" y="7758765"/>
            <a:ext cx="1632230" cy="1632230"/>
          </a:xfrm>
          <a:custGeom>
            <a:avLst/>
            <a:gdLst/>
            <a:ahLst/>
            <a:cxnLst/>
            <a:rect r="r" b="b" t="t" l="l"/>
            <a:pathLst>
              <a:path h="1632230" w="1632230">
                <a:moveTo>
                  <a:pt x="0" y="0"/>
                </a:moveTo>
                <a:lnTo>
                  <a:pt x="1632229" y="0"/>
                </a:lnTo>
                <a:lnTo>
                  <a:pt x="1632229" y="1632230"/>
                </a:lnTo>
                <a:lnTo>
                  <a:pt x="0" y="1632230"/>
                </a:lnTo>
                <a:lnTo>
                  <a:pt x="0" y="0"/>
                </a:lnTo>
                <a:close/>
              </a:path>
            </a:pathLst>
          </a:custGeom>
          <a:blipFill>
            <a:blip r:embed="rId7"/>
            <a:stretch>
              <a:fillRect l="0" t="0" r="0" b="0"/>
            </a:stretch>
          </a:blipFill>
        </p:spPr>
      </p:sp>
      <p:sp>
        <p:nvSpPr>
          <p:cNvPr name="Freeform 8" id="8"/>
          <p:cNvSpPr/>
          <p:nvPr/>
        </p:nvSpPr>
        <p:spPr>
          <a:xfrm flipH="false" flipV="false" rot="0">
            <a:off x="1850115" y="9164421"/>
            <a:ext cx="1702885" cy="964525"/>
          </a:xfrm>
          <a:custGeom>
            <a:avLst/>
            <a:gdLst/>
            <a:ahLst/>
            <a:cxnLst/>
            <a:rect r="r" b="b" t="t" l="l"/>
            <a:pathLst>
              <a:path h="964525" w="1702885">
                <a:moveTo>
                  <a:pt x="0" y="0"/>
                </a:moveTo>
                <a:lnTo>
                  <a:pt x="1702886" y="0"/>
                </a:lnTo>
                <a:lnTo>
                  <a:pt x="1702886" y="964525"/>
                </a:lnTo>
                <a:lnTo>
                  <a:pt x="0" y="964525"/>
                </a:lnTo>
                <a:lnTo>
                  <a:pt x="0" y="0"/>
                </a:lnTo>
                <a:close/>
              </a:path>
            </a:pathLst>
          </a:custGeom>
          <a:blipFill>
            <a:blip r:embed="rId8"/>
            <a:stretch>
              <a:fillRect l="0" t="0" r="0" b="0"/>
            </a:stretch>
          </a:blipFill>
        </p:spPr>
      </p:sp>
      <p:sp>
        <p:nvSpPr>
          <p:cNvPr name="Freeform 9" id="9"/>
          <p:cNvSpPr/>
          <p:nvPr/>
        </p:nvSpPr>
        <p:spPr>
          <a:xfrm flipH="false" flipV="false" rot="0">
            <a:off x="5607505" y="8044599"/>
            <a:ext cx="2361150" cy="351221"/>
          </a:xfrm>
          <a:custGeom>
            <a:avLst/>
            <a:gdLst/>
            <a:ahLst/>
            <a:cxnLst/>
            <a:rect r="r" b="b" t="t" l="l"/>
            <a:pathLst>
              <a:path h="351221" w="2361150">
                <a:moveTo>
                  <a:pt x="0" y="0"/>
                </a:moveTo>
                <a:lnTo>
                  <a:pt x="2361150" y="0"/>
                </a:lnTo>
                <a:lnTo>
                  <a:pt x="2361150" y="351221"/>
                </a:lnTo>
                <a:lnTo>
                  <a:pt x="0" y="351221"/>
                </a:lnTo>
                <a:lnTo>
                  <a:pt x="0" y="0"/>
                </a:lnTo>
                <a:close/>
              </a:path>
            </a:pathLst>
          </a:custGeom>
          <a:blipFill>
            <a:blip r:embed="rId9"/>
            <a:stretch>
              <a:fillRect l="0" t="0" r="0" b="0"/>
            </a:stretch>
          </a:blipFill>
        </p:spPr>
      </p:sp>
      <p:sp>
        <p:nvSpPr>
          <p:cNvPr name="TextBox 10" id="10"/>
          <p:cNvSpPr txBox="true"/>
          <p:nvPr/>
        </p:nvSpPr>
        <p:spPr>
          <a:xfrm rot="0">
            <a:off x="1577275" y="2213326"/>
            <a:ext cx="7177534" cy="7044974"/>
          </a:xfrm>
          <a:prstGeom prst="rect">
            <a:avLst/>
          </a:prstGeom>
        </p:spPr>
        <p:txBody>
          <a:bodyPr anchor="t" rtlCol="false" tIns="0" lIns="0" bIns="0" rIns="0">
            <a:spAutoFit/>
          </a:bodyPr>
          <a:lstStyle/>
          <a:p>
            <a:pPr algn="just" marL="433543" indent="-216771" lvl="1">
              <a:lnSpc>
                <a:spcPts val="4016"/>
              </a:lnSpc>
              <a:buFont typeface="Arial"/>
              <a:buChar char="•"/>
            </a:pPr>
            <a:r>
              <a:rPr lang="en-US" sz="2008">
                <a:solidFill>
                  <a:srgbClr val="91612F"/>
                </a:solidFill>
                <a:latin typeface="Linux Biolinum"/>
              </a:rPr>
              <a:t>There are </a:t>
            </a:r>
            <a:r>
              <a:rPr lang="en-US" sz="2008">
                <a:solidFill>
                  <a:srgbClr val="91612F"/>
                </a:solidFill>
                <a:latin typeface="Linux Biolinum Bold"/>
              </a:rPr>
              <a:t>several GPS manufacturers </a:t>
            </a:r>
            <a:r>
              <a:rPr lang="en-US" sz="2008">
                <a:solidFill>
                  <a:srgbClr val="91612F"/>
                </a:solidFill>
                <a:latin typeface="Linux Biolinum"/>
              </a:rPr>
              <a:t>around the world.</a:t>
            </a:r>
          </a:p>
          <a:p>
            <a:pPr algn="just" marL="433543" indent="-216771" lvl="1">
              <a:lnSpc>
                <a:spcPts val="4016"/>
              </a:lnSpc>
              <a:buFont typeface="Arial"/>
              <a:buChar char="•"/>
            </a:pPr>
            <a:r>
              <a:rPr lang="en-US" sz="2008">
                <a:solidFill>
                  <a:srgbClr val="91612F"/>
                </a:solidFill>
                <a:latin typeface="Linux Biolinum"/>
              </a:rPr>
              <a:t>Very competitive pricing, </a:t>
            </a:r>
            <a:r>
              <a:rPr lang="en-US" sz="2008">
                <a:solidFill>
                  <a:srgbClr val="91612F"/>
                </a:solidFill>
                <a:latin typeface="Linux Biolinum Bold"/>
              </a:rPr>
              <a:t>as low as 6$</a:t>
            </a:r>
            <a:r>
              <a:rPr lang="en-US" sz="2008">
                <a:solidFill>
                  <a:srgbClr val="91612F"/>
                </a:solidFill>
                <a:latin typeface="Linux Biolinum"/>
              </a:rPr>
              <a:t>.</a:t>
            </a:r>
          </a:p>
          <a:p>
            <a:pPr algn="just" marL="433543" indent="-216771" lvl="1">
              <a:lnSpc>
                <a:spcPts val="4016"/>
              </a:lnSpc>
              <a:buFont typeface="Arial"/>
              <a:buChar char="•"/>
            </a:pPr>
            <a:r>
              <a:rPr lang="en-US" sz="2008">
                <a:solidFill>
                  <a:srgbClr val="91612F"/>
                </a:solidFill>
                <a:latin typeface="Linux Biolinum Bold"/>
              </a:rPr>
              <a:t>Easy to change</a:t>
            </a:r>
            <a:r>
              <a:rPr lang="en-US" sz="2008">
                <a:solidFill>
                  <a:srgbClr val="91612F"/>
                </a:solidFill>
                <a:latin typeface="Linux Biolinum"/>
              </a:rPr>
              <a:t> between suppliers.</a:t>
            </a:r>
          </a:p>
          <a:p>
            <a:pPr algn="just" marL="433543" indent="-216771" lvl="1">
              <a:lnSpc>
                <a:spcPts val="4016"/>
              </a:lnSpc>
              <a:buFont typeface="Arial"/>
              <a:buChar char="•"/>
            </a:pPr>
            <a:r>
              <a:rPr lang="en-US" sz="2008">
                <a:solidFill>
                  <a:srgbClr val="91612F"/>
                </a:solidFill>
                <a:latin typeface="Linux Biolinum Bold"/>
              </a:rPr>
              <a:t>High amount</a:t>
            </a:r>
            <a:r>
              <a:rPr lang="en-US" sz="2008">
                <a:solidFill>
                  <a:srgbClr val="91612F"/>
                </a:solidFill>
                <a:latin typeface="Linux Biolinum"/>
              </a:rPr>
              <a:t> of server providers and hosting.</a:t>
            </a:r>
          </a:p>
          <a:p>
            <a:pPr algn="just" marL="433543" indent="-216771" lvl="1">
              <a:lnSpc>
                <a:spcPts val="4016"/>
              </a:lnSpc>
              <a:buFont typeface="Arial"/>
              <a:buChar char="•"/>
            </a:pPr>
            <a:r>
              <a:rPr lang="en-US" sz="2008">
                <a:solidFill>
                  <a:srgbClr val="91612F"/>
                </a:solidFill>
                <a:latin typeface="Linux Biolinum"/>
              </a:rPr>
              <a:t>Even if is easy to change between hosting providers we plan to have a </a:t>
            </a:r>
            <a:r>
              <a:rPr lang="en-US" sz="2008">
                <a:solidFill>
                  <a:srgbClr val="91612F"/>
                </a:solidFill>
                <a:latin typeface="Linux Biolinum Bold"/>
              </a:rPr>
              <a:t>long-term contract</a:t>
            </a:r>
            <a:r>
              <a:rPr lang="en-US" sz="2008">
                <a:solidFill>
                  <a:srgbClr val="91612F"/>
                </a:solidFill>
                <a:latin typeface="Linux Biolinum"/>
              </a:rPr>
              <a:t> with them to reduce expenses.</a:t>
            </a:r>
          </a:p>
          <a:p>
            <a:pPr algn="just" marL="433543" indent="-216771" lvl="1">
              <a:lnSpc>
                <a:spcPts val="4016"/>
              </a:lnSpc>
              <a:buFont typeface="Arial"/>
              <a:buChar char="•"/>
            </a:pPr>
            <a:r>
              <a:rPr lang="en-US" sz="2008">
                <a:solidFill>
                  <a:srgbClr val="91612F"/>
                </a:solidFill>
                <a:latin typeface="Linux Biolinum Bold"/>
              </a:rPr>
              <a:t>Suppliers have a low negotiation capacity.</a:t>
            </a:r>
          </a:p>
          <a:p>
            <a:pPr algn="just" marL="433543" indent="-216771" lvl="1">
              <a:lnSpc>
                <a:spcPts val="4016"/>
              </a:lnSpc>
              <a:buFont typeface="Arial"/>
              <a:buChar char="•"/>
            </a:pPr>
            <a:r>
              <a:rPr lang="en-US" sz="2008">
                <a:solidFill>
                  <a:srgbClr val="91612F"/>
                </a:solidFill>
                <a:latin typeface="Linux Biolinum"/>
              </a:rPr>
              <a:t>Usage of virtual stores such as </a:t>
            </a:r>
            <a:r>
              <a:rPr lang="en-US" sz="2008">
                <a:solidFill>
                  <a:srgbClr val="91612F"/>
                </a:solidFill>
                <a:latin typeface="Linux Biolinum Bold"/>
              </a:rPr>
              <a:t>Google Play</a:t>
            </a:r>
            <a:r>
              <a:rPr lang="en-US" sz="2008">
                <a:solidFill>
                  <a:srgbClr val="91612F"/>
                </a:solidFill>
                <a:latin typeface="Linux Biolinum"/>
              </a:rPr>
              <a:t> or </a:t>
            </a:r>
            <a:r>
              <a:rPr lang="en-US" sz="2008">
                <a:solidFill>
                  <a:srgbClr val="91612F"/>
                </a:solidFill>
                <a:latin typeface="Linux Biolinum Bold"/>
              </a:rPr>
              <a:t>AppStore </a:t>
            </a:r>
            <a:r>
              <a:rPr lang="en-US" sz="2008">
                <a:solidFill>
                  <a:srgbClr val="91612F"/>
                </a:solidFill>
                <a:latin typeface="Linux Biolinum"/>
              </a:rPr>
              <a:t>to provide download facilities of our app. Increments a little negotiation leverage.</a:t>
            </a:r>
          </a:p>
          <a:p>
            <a:pPr algn="just" marL="433543" indent="-216771" lvl="1">
              <a:lnSpc>
                <a:spcPts val="4016"/>
              </a:lnSpc>
              <a:buFont typeface="Arial"/>
              <a:buChar char="•"/>
            </a:pPr>
            <a:r>
              <a:rPr lang="en-US" sz="2008">
                <a:solidFill>
                  <a:srgbClr val="91612F"/>
                </a:solidFill>
                <a:latin typeface="Linux Biolinum"/>
              </a:rPr>
              <a:t>We would advertise the app in Google Ads and Social Media like Instagram and Facebook.</a:t>
            </a:r>
          </a:p>
          <a:p>
            <a:pPr algn="just">
              <a:lnSpc>
                <a:spcPts val="4016"/>
              </a:lnSpc>
            </a:pPr>
          </a:p>
          <a:p>
            <a:pPr algn="just">
              <a:lnSpc>
                <a:spcPts val="4016"/>
              </a:lnSpc>
            </a:pPr>
          </a:p>
        </p:txBody>
      </p:sp>
      <p:sp>
        <p:nvSpPr>
          <p:cNvPr name="Freeform 11" id="11"/>
          <p:cNvSpPr/>
          <p:nvPr/>
        </p:nvSpPr>
        <p:spPr>
          <a:xfrm flipH="false" flipV="false" rot="0">
            <a:off x="483962" y="8465971"/>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627538" y="9083845"/>
            <a:ext cx="2720875" cy="831104"/>
          </a:xfrm>
          <a:custGeom>
            <a:avLst/>
            <a:gdLst/>
            <a:ahLst/>
            <a:cxnLst/>
            <a:rect r="r" b="b" t="t" l="l"/>
            <a:pathLst>
              <a:path h="831104" w="2720875">
                <a:moveTo>
                  <a:pt x="0" y="0"/>
                </a:moveTo>
                <a:lnTo>
                  <a:pt x="2720875" y="0"/>
                </a:lnTo>
                <a:lnTo>
                  <a:pt x="2720875" y="831104"/>
                </a:lnTo>
                <a:lnTo>
                  <a:pt x="0" y="831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824663" y="8874657"/>
            <a:ext cx="1183868" cy="1271733"/>
          </a:xfrm>
          <a:custGeom>
            <a:avLst/>
            <a:gdLst/>
            <a:ahLst/>
            <a:cxnLst/>
            <a:rect r="r" b="b" t="t" l="l"/>
            <a:pathLst>
              <a:path h="1271733" w="1183868">
                <a:moveTo>
                  <a:pt x="0" y="0"/>
                </a:moveTo>
                <a:lnTo>
                  <a:pt x="1183868" y="0"/>
                </a:lnTo>
                <a:lnTo>
                  <a:pt x="1183868" y="1271733"/>
                </a:lnTo>
                <a:lnTo>
                  <a:pt x="0" y="12717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850115" y="1162050"/>
            <a:ext cx="5770436"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SUPPLIERS</a:t>
            </a:r>
          </a:p>
        </p:txBody>
      </p:sp>
      <p:sp>
        <p:nvSpPr>
          <p:cNvPr name="TextBox 15" id="15"/>
          <p:cNvSpPr txBox="true"/>
          <p:nvPr/>
        </p:nvSpPr>
        <p:spPr>
          <a:xfrm rot="0">
            <a:off x="9365601" y="2470786"/>
            <a:ext cx="8167230" cy="5300178"/>
          </a:xfrm>
          <a:prstGeom prst="rect">
            <a:avLst/>
          </a:prstGeom>
        </p:spPr>
        <p:txBody>
          <a:bodyPr anchor="t" rtlCol="false" tIns="0" lIns="0" bIns="0" rIns="0">
            <a:spAutoFit/>
          </a:bodyPr>
          <a:lstStyle/>
          <a:p>
            <a:pPr algn="just" marL="415963" indent="-207981" lvl="1">
              <a:lnSpc>
                <a:spcPts val="3853"/>
              </a:lnSpc>
              <a:buFont typeface="Arial"/>
              <a:buChar char="•"/>
            </a:pPr>
            <a:r>
              <a:rPr lang="en-US" sz="1926">
                <a:solidFill>
                  <a:srgbClr val="91612F"/>
                </a:solidFill>
                <a:latin typeface="Linux Biolinum"/>
              </a:rPr>
              <a:t>It is a </a:t>
            </a:r>
            <a:r>
              <a:rPr lang="en-US" sz="1926">
                <a:solidFill>
                  <a:srgbClr val="91612F"/>
                </a:solidFill>
                <a:latin typeface="Linux Biolinum Bold"/>
              </a:rPr>
              <a:t>growing industry</a:t>
            </a:r>
            <a:r>
              <a:rPr lang="en-US" sz="1926">
                <a:solidFill>
                  <a:srgbClr val="91612F"/>
                </a:solidFill>
                <a:latin typeface="Linux Biolinum"/>
              </a:rPr>
              <a:t> with high demand.</a:t>
            </a:r>
          </a:p>
          <a:p>
            <a:pPr algn="just" marL="415963" indent="-207981" lvl="1">
              <a:lnSpc>
                <a:spcPts val="3853"/>
              </a:lnSpc>
              <a:buFont typeface="Arial"/>
              <a:buChar char="•"/>
            </a:pPr>
            <a:r>
              <a:rPr lang="en-US" sz="1926">
                <a:solidFill>
                  <a:srgbClr val="91612F"/>
                </a:solidFill>
                <a:latin typeface="Linux Biolinum"/>
              </a:rPr>
              <a:t>The </a:t>
            </a:r>
            <a:r>
              <a:rPr lang="en-US" sz="1926">
                <a:solidFill>
                  <a:srgbClr val="91612F"/>
                </a:solidFill>
                <a:latin typeface="Linux Biolinum Bold"/>
              </a:rPr>
              <a:t>entry barrier</a:t>
            </a:r>
            <a:r>
              <a:rPr lang="en-US" sz="1926">
                <a:solidFill>
                  <a:srgbClr val="91612F"/>
                </a:solidFill>
                <a:latin typeface="Linux Biolinum"/>
              </a:rPr>
              <a:t> is very low for new competitors. For a initial development and maintenance of a similar service it is estimated an initial investment of </a:t>
            </a:r>
            <a:r>
              <a:rPr lang="en-US" sz="1926">
                <a:solidFill>
                  <a:srgbClr val="91612F"/>
                </a:solidFill>
                <a:latin typeface="Linux Biolinum Bold"/>
              </a:rPr>
              <a:t>35.000</a:t>
            </a:r>
            <a:r>
              <a:rPr lang="en-US" sz="1926">
                <a:solidFill>
                  <a:srgbClr val="91612F"/>
                </a:solidFill>
                <a:latin typeface="Linux Biolinum"/>
              </a:rPr>
              <a:t>$.</a:t>
            </a:r>
          </a:p>
          <a:p>
            <a:pPr algn="just" marL="415963" indent="-207981" lvl="1">
              <a:lnSpc>
                <a:spcPts val="3853"/>
              </a:lnSpc>
              <a:buFont typeface="Arial"/>
              <a:buChar char="•"/>
            </a:pPr>
            <a:r>
              <a:rPr lang="en-US" sz="1926">
                <a:solidFill>
                  <a:srgbClr val="91612F"/>
                </a:solidFill>
                <a:latin typeface="Linux Biolinum"/>
              </a:rPr>
              <a:t>Main difficulty to design a transcendental app with only functional and useful features.</a:t>
            </a:r>
          </a:p>
          <a:p>
            <a:pPr algn="just" marL="415963" indent="-207981" lvl="1">
              <a:lnSpc>
                <a:spcPts val="3853"/>
              </a:lnSpc>
              <a:buFont typeface="Arial"/>
              <a:buChar char="•"/>
            </a:pPr>
            <a:r>
              <a:rPr lang="en-US" sz="1926">
                <a:solidFill>
                  <a:srgbClr val="91612F"/>
                </a:solidFill>
                <a:latin typeface="Linux Biolinum"/>
              </a:rPr>
              <a:t>There are some </a:t>
            </a:r>
            <a:r>
              <a:rPr lang="en-US" sz="1926">
                <a:solidFill>
                  <a:srgbClr val="91612F"/>
                </a:solidFill>
                <a:latin typeface="Linux Biolinum Bold"/>
              </a:rPr>
              <a:t>well established competitors</a:t>
            </a:r>
            <a:r>
              <a:rPr lang="en-US" sz="1926">
                <a:solidFill>
                  <a:srgbClr val="91612F"/>
                </a:solidFill>
                <a:latin typeface="Linux Biolinum"/>
              </a:rPr>
              <a:t> that make hard to gain a market share.</a:t>
            </a:r>
          </a:p>
          <a:p>
            <a:pPr algn="just" marL="415963" indent="-207981" lvl="1">
              <a:lnSpc>
                <a:spcPts val="3853"/>
              </a:lnSpc>
              <a:buFont typeface="Arial"/>
              <a:buChar char="•"/>
            </a:pPr>
            <a:r>
              <a:rPr lang="en-US" sz="1926">
                <a:solidFill>
                  <a:srgbClr val="91612F"/>
                </a:solidFill>
                <a:latin typeface="Linux Biolinum"/>
              </a:rPr>
              <a:t>In order to </a:t>
            </a:r>
            <a:r>
              <a:rPr lang="en-US" sz="1926">
                <a:solidFill>
                  <a:srgbClr val="91612F"/>
                </a:solidFill>
                <a:latin typeface="Linux Biolinum Bold"/>
              </a:rPr>
              <a:t>let new competitors aside</a:t>
            </a:r>
            <a:r>
              <a:rPr lang="en-US" sz="1926">
                <a:solidFill>
                  <a:srgbClr val="91612F"/>
                </a:solidFill>
                <a:latin typeface="Linux Biolinum"/>
              </a:rPr>
              <a:t> the market we can negotiate with other big players such as Rover.</a:t>
            </a:r>
          </a:p>
          <a:p>
            <a:pPr algn="just">
              <a:lnSpc>
                <a:spcPts val="3853"/>
              </a:lnSpc>
            </a:pPr>
          </a:p>
        </p:txBody>
      </p:sp>
      <p:sp>
        <p:nvSpPr>
          <p:cNvPr name="TextBox 16" id="16"/>
          <p:cNvSpPr txBox="true"/>
          <p:nvPr/>
        </p:nvSpPr>
        <p:spPr>
          <a:xfrm rot="0">
            <a:off x="8754809" y="1162050"/>
            <a:ext cx="938881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NEW COMPETITORS</a:t>
            </a:r>
          </a:p>
        </p:txBody>
      </p:sp>
      <p:sp>
        <p:nvSpPr>
          <p:cNvPr name="Freeform 17" id="17"/>
          <p:cNvSpPr/>
          <p:nvPr/>
        </p:nvSpPr>
        <p:spPr>
          <a:xfrm flipH="false" flipV="false" rot="-10800000">
            <a:off x="14689514" y="7658334"/>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137793" y="4099319"/>
            <a:ext cx="5558643" cy="5558643"/>
          </a:xfrm>
          <a:custGeom>
            <a:avLst/>
            <a:gdLst/>
            <a:ahLst/>
            <a:cxnLst/>
            <a:rect r="r" b="b" t="t" l="l"/>
            <a:pathLst>
              <a:path h="5558643" w="5558643">
                <a:moveTo>
                  <a:pt x="0" y="0"/>
                </a:moveTo>
                <a:lnTo>
                  <a:pt x="5558643" y="0"/>
                </a:lnTo>
                <a:lnTo>
                  <a:pt x="5558643" y="5558643"/>
                </a:lnTo>
                <a:lnTo>
                  <a:pt x="0" y="5558643"/>
                </a:lnTo>
                <a:lnTo>
                  <a:pt x="0" y="0"/>
                </a:lnTo>
                <a:close/>
              </a:path>
            </a:pathLst>
          </a:custGeom>
          <a:blipFill>
            <a:blip r:embed="rId6"/>
            <a:stretch>
              <a:fillRect l="0" t="0" r="0" b="0"/>
            </a:stretch>
          </a:blipFill>
        </p:spPr>
      </p:sp>
      <p:sp>
        <p:nvSpPr>
          <p:cNvPr name="TextBox 7" id="7"/>
          <p:cNvSpPr txBox="true"/>
          <p:nvPr/>
        </p:nvSpPr>
        <p:spPr>
          <a:xfrm rot="0">
            <a:off x="2600631"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BACKUP SLIDES</a:t>
            </a:r>
          </a:p>
        </p:txBody>
      </p:sp>
      <p:sp>
        <p:nvSpPr>
          <p:cNvPr name="TextBox 8" id="8"/>
          <p:cNvSpPr txBox="true"/>
          <p:nvPr/>
        </p:nvSpPr>
        <p:spPr>
          <a:xfrm rot="0">
            <a:off x="821067" y="2397179"/>
            <a:ext cx="6140129" cy="31235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Want to know more about our criteria, formulas or parameters used for modelling our previsions?</a:t>
            </a:r>
          </a:p>
        </p:txBody>
      </p:sp>
      <p:sp>
        <p:nvSpPr>
          <p:cNvPr name="TextBox 9" id="9"/>
          <p:cNvSpPr txBox="true"/>
          <p:nvPr/>
        </p:nvSpPr>
        <p:spPr>
          <a:xfrm rot="0">
            <a:off x="12147871" y="2397179"/>
            <a:ext cx="6140129" cy="158052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Something isn't clear enough, or it just doesn't add up?</a:t>
            </a:r>
          </a:p>
        </p:txBody>
      </p:sp>
      <p:sp>
        <p:nvSpPr>
          <p:cNvPr name="TextBox 10" id="10"/>
          <p:cNvSpPr txBox="true"/>
          <p:nvPr/>
        </p:nvSpPr>
        <p:spPr>
          <a:xfrm rot="0">
            <a:off x="6334930" y="2397179"/>
            <a:ext cx="6140129" cy="20948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Is there lack of explanation in any of our accurate previsions?</a:t>
            </a:r>
          </a:p>
        </p:txBody>
      </p:sp>
      <p:sp>
        <p:nvSpPr>
          <p:cNvPr name="TextBox 11" id="11"/>
          <p:cNvSpPr txBox="true"/>
          <p:nvPr/>
        </p:nvSpPr>
        <p:spPr>
          <a:xfrm rot="0">
            <a:off x="1028700" y="5977781"/>
            <a:ext cx="9387320" cy="289687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All of our expectations are fully documented and studied, as well as following meaningfull patterns from our study of the market behaviour, you just need to check out our full explanations in our backup slides or in the spreadsheets.</a:t>
            </a:r>
          </a:p>
        </p:txBody>
      </p:sp>
      <p:sp>
        <p:nvSpPr>
          <p:cNvPr name="TextBox 12" id="12"/>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9801" y="7907227"/>
            <a:ext cx="15799962" cy="1934861"/>
          </a:xfrm>
          <a:custGeom>
            <a:avLst/>
            <a:gdLst/>
            <a:ahLst/>
            <a:cxnLst/>
            <a:rect r="r" b="b" t="t" l="l"/>
            <a:pathLst>
              <a:path h="1934861" w="15799962">
                <a:moveTo>
                  <a:pt x="0" y="0"/>
                </a:moveTo>
                <a:lnTo>
                  <a:pt x="15799962" y="0"/>
                </a:lnTo>
                <a:lnTo>
                  <a:pt x="15799962" y="1934861"/>
                </a:lnTo>
                <a:lnTo>
                  <a:pt x="0" y="1934861"/>
                </a:lnTo>
                <a:lnTo>
                  <a:pt x="0" y="0"/>
                </a:lnTo>
                <a:close/>
              </a:path>
            </a:pathLst>
          </a:custGeom>
          <a:blipFill>
            <a:blip r:embed="rId6"/>
            <a:stretch>
              <a:fillRect l="0" t="-1726" r="0" b="-1726"/>
            </a:stretch>
          </a:blipFill>
        </p:spPr>
      </p:sp>
      <p:sp>
        <p:nvSpPr>
          <p:cNvPr name="Freeform 7" id="7"/>
          <p:cNvSpPr/>
          <p:nvPr/>
        </p:nvSpPr>
        <p:spPr>
          <a:xfrm flipH="false" flipV="false" rot="0">
            <a:off x="891789" y="3165922"/>
            <a:ext cx="8874919" cy="2964851"/>
          </a:xfrm>
          <a:custGeom>
            <a:avLst/>
            <a:gdLst/>
            <a:ahLst/>
            <a:cxnLst/>
            <a:rect r="r" b="b" t="t" l="l"/>
            <a:pathLst>
              <a:path h="2964851" w="8874919">
                <a:moveTo>
                  <a:pt x="0" y="0"/>
                </a:moveTo>
                <a:lnTo>
                  <a:pt x="8874919" y="0"/>
                </a:lnTo>
                <a:lnTo>
                  <a:pt x="8874919" y="2964852"/>
                </a:lnTo>
                <a:lnTo>
                  <a:pt x="0" y="2964852"/>
                </a:lnTo>
                <a:lnTo>
                  <a:pt x="0" y="0"/>
                </a:lnTo>
                <a:close/>
              </a:path>
            </a:pathLst>
          </a:custGeom>
          <a:blipFill>
            <a:blip r:embed="rId7"/>
            <a:stretch>
              <a:fillRect l="0" t="0" r="0" b="0"/>
            </a:stretch>
          </a:blipFill>
        </p:spPr>
      </p:sp>
      <p:sp>
        <p:nvSpPr>
          <p:cNvPr name="Freeform 8" id="8"/>
          <p:cNvSpPr/>
          <p:nvPr/>
        </p:nvSpPr>
        <p:spPr>
          <a:xfrm flipH="false" flipV="false" rot="0">
            <a:off x="9766708" y="3165922"/>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8"/>
            <a:stretch>
              <a:fillRect l="0" t="0" r="0" b="0"/>
            </a:stretch>
          </a:blipFill>
        </p:spPr>
      </p:sp>
      <p:sp>
        <p:nvSpPr>
          <p:cNvPr name="TextBox 9" id="9"/>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0" id="10"/>
          <p:cNvSpPr txBox="true"/>
          <p:nvPr/>
        </p:nvSpPr>
        <p:spPr>
          <a:xfrm rot="0">
            <a:off x="179659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Users prevision formula:</a:t>
            </a:r>
          </a:p>
        </p:txBody>
      </p:sp>
      <p:sp>
        <p:nvSpPr>
          <p:cNvPr name="TextBox 11" id="11"/>
          <p:cNvSpPr txBox="true"/>
          <p:nvPr/>
        </p:nvSpPr>
        <p:spPr>
          <a:xfrm rot="0">
            <a:off x="1088102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Parameters:</a:t>
            </a:r>
          </a:p>
        </p:txBody>
      </p:sp>
      <p:sp>
        <p:nvSpPr>
          <p:cNvPr name="TextBox 12" id="12"/>
          <p:cNvSpPr txBox="true"/>
          <p:nvPr/>
        </p:nvSpPr>
        <p:spPr>
          <a:xfrm rot="0">
            <a:off x="3891132" y="7150139"/>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Actual data:</a:t>
            </a:r>
          </a:p>
        </p:txBody>
      </p:sp>
      <p:sp>
        <p:nvSpPr>
          <p:cNvPr name="TextBox 13" id="13"/>
          <p:cNvSpPr txBox="true"/>
          <p:nvPr/>
        </p:nvSpPr>
        <p:spPr>
          <a:xfrm rot="0">
            <a:off x="3194113" y="6350039"/>
            <a:ext cx="4270272" cy="267342"/>
          </a:xfrm>
          <a:prstGeom prst="rect">
            <a:avLst/>
          </a:prstGeom>
        </p:spPr>
        <p:txBody>
          <a:bodyPr anchor="t" rtlCol="false" tIns="0" lIns="0" bIns="0" rIns="0">
            <a:spAutoFit/>
          </a:bodyPr>
          <a:lstStyle/>
          <a:p>
            <a:pPr>
              <a:lnSpc>
                <a:spcPts val="1900"/>
              </a:lnSpc>
            </a:pPr>
            <a:r>
              <a:rPr lang="en-US" sz="1900">
                <a:solidFill>
                  <a:srgbClr val="91612F"/>
                </a:solidFill>
                <a:latin typeface="Linux Biolinum"/>
              </a:rPr>
              <a:t>*Further explanation in back up slides</a:t>
            </a:r>
          </a:p>
        </p:txBody>
      </p:sp>
      <p:sp>
        <p:nvSpPr>
          <p:cNvPr name="TextBox 14" id="14"/>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822034" y="3122637"/>
            <a:ext cx="11205519" cy="6849216"/>
          </a:xfrm>
          <a:custGeom>
            <a:avLst/>
            <a:gdLst/>
            <a:ahLst/>
            <a:cxnLst/>
            <a:rect r="r" b="b" t="t" l="l"/>
            <a:pathLst>
              <a:path h="6849216" w="11205519">
                <a:moveTo>
                  <a:pt x="0" y="0"/>
                </a:moveTo>
                <a:lnTo>
                  <a:pt x="11205519" y="0"/>
                </a:lnTo>
                <a:lnTo>
                  <a:pt x="11205519" y="6849216"/>
                </a:lnTo>
                <a:lnTo>
                  <a:pt x="0" y="6849216"/>
                </a:lnTo>
                <a:lnTo>
                  <a:pt x="0" y="0"/>
                </a:lnTo>
                <a:close/>
              </a:path>
            </a:pathLst>
          </a:custGeom>
          <a:blipFill>
            <a:blip r:embed="rId6"/>
            <a:stretch>
              <a:fillRect l="0" t="0" r="0" b="0"/>
            </a:stretch>
          </a:blipFill>
        </p:spPr>
      </p:sp>
      <p:grpSp>
        <p:nvGrpSpPr>
          <p:cNvPr name="Group 7" id="7"/>
          <p:cNvGrpSpPr/>
          <p:nvPr/>
        </p:nvGrpSpPr>
        <p:grpSpPr>
          <a:xfrm rot="0">
            <a:off x="7140931" y="5964788"/>
            <a:ext cx="1775107" cy="1164914"/>
            <a:chOff x="0" y="0"/>
            <a:chExt cx="812800" cy="533400"/>
          </a:xfrm>
        </p:grpSpPr>
        <p:sp>
          <p:nvSpPr>
            <p:cNvPr name="Freeform 8" id="8"/>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91612F"/>
            </a:solidFill>
          </p:spPr>
        </p:sp>
        <p:sp>
          <p:nvSpPr>
            <p:cNvPr name="TextBox 9" id="9"/>
            <p:cNvSpPr txBox="true"/>
            <p:nvPr/>
          </p:nvSpPr>
          <p:spPr>
            <a:xfrm>
              <a:off x="38100" y="60325"/>
              <a:ext cx="736600" cy="396875"/>
            </a:xfrm>
            <a:prstGeom prst="rect">
              <a:avLst/>
            </a:prstGeom>
          </p:spPr>
          <p:txBody>
            <a:bodyPr anchor="ctr" rtlCol="false" tIns="50800" lIns="50800" bIns="50800" rIns="50800"/>
            <a:lstStyle/>
            <a:p>
              <a:pPr algn="ctr">
                <a:lnSpc>
                  <a:spcPts val="1820"/>
                </a:lnSpc>
              </a:pPr>
              <a:r>
                <a:rPr lang="en-US" sz="1300">
                  <a:solidFill>
                    <a:srgbClr val="FEFEFE"/>
                  </a:solidFill>
                  <a:latin typeface="Assistant Regular"/>
                </a:rPr>
                <a:t>Company Setup &amp; Product Development</a:t>
              </a:r>
            </a:p>
          </p:txBody>
        </p:sp>
      </p:grpSp>
      <p:sp>
        <p:nvSpPr>
          <p:cNvPr name="TextBox 10" id="10"/>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1" id="11"/>
          <p:cNvSpPr txBox="true"/>
          <p:nvPr/>
        </p:nvSpPr>
        <p:spPr>
          <a:xfrm rot="0">
            <a:off x="2067195" y="1973831"/>
            <a:ext cx="13283949" cy="991876"/>
          </a:xfrm>
          <a:prstGeom prst="rect">
            <a:avLst/>
          </a:prstGeom>
        </p:spPr>
        <p:txBody>
          <a:bodyPr anchor="t" rtlCol="false" tIns="0" lIns="0" bIns="0" rIns="0">
            <a:spAutoFit/>
          </a:bodyPr>
          <a:lstStyle/>
          <a:p>
            <a:pPr algn="just" marL="820472" indent="-410236" lvl="1">
              <a:lnSpc>
                <a:spcPts val="3800"/>
              </a:lnSpc>
              <a:buFont typeface="Arial"/>
              <a:buChar char="•"/>
            </a:pPr>
            <a:r>
              <a:rPr lang="en-US" sz="3800">
                <a:solidFill>
                  <a:srgbClr val="91612F"/>
                </a:solidFill>
                <a:latin typeface="Linux Biolinum"/>
              </a:rPr>
              <a:t>Our sales mainly consist on the subscriptions and the Tracker units sold, so the PRO version subscriptors are the key.</a:t>
            </a:r>
          </a:p>
        </p:txBody>
      </p:sp>
      <p:sp>
        <p:nvSpPr>
          <p:cNvPr name="TextBox 12" id="12"/>
          <p:cNvSpPr txBox="true"/>
          <p:nvPr/>
        </p:nvSpPr>
        <p:spPr>
          <a:xfrm rot="0">
            <a:off x="483962" y="4368701"/>
            <a:ext cx="5030672" cy="337312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Based on our promotion campagin and a study of the target market users behaviour, we expect the </a:t>
            </a:r>
            <a:r>
              <a:rPr lang="en-US" sz="3800">
                <a:solidFill>
                  <a:srgbClr val="91612F"/>
                </a:solidFill>
                <a:latin typeface="Linux Biolinum Bold"/>
              </a:rPr>
              <a:t>4% of our users to subscribe to the PRO version.</a:t>
            </a:r>
          </a:p>
        </p:txBody>
      </p:sp>
      <p:sp>
        <p:nvSpPr>
          <p:cNvPr name="TextBox 13" id="13"/>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73463" y="2860663"/>
            <a:ext cx="10527687" cy="3516993"/>
          </a:xfrm>
          <a:custGeom>
            <a:avLst/>
            <a:gdLst/>
            <a:ahLst/>
            <a:cxnLst/>
            <a:rect r="r" b="b" t="t" l="l"/>
            <a:pathLst>
              <a:path h="3516993" w="10527687">
                <a:moveTo>
                  <a:pt x="0" y="0"/>
                </a:moveTo>
                <a:lnTo>
                  <a:pt x="10527687" y="0"/>
                </a:lnTo>
                <a:lnTo>
                  <a:pt x="10527687" y="3516993"/>
                </a:lnTo>
                <a:lnTo>
                  <a:pt x="0" y="3516993"/>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8" id="8"/>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9" id="9"/>
          <p:cNvSpPr txBox="true"/>
          <p:nvPr/>
        </p:nvSpPr>
        <p:spPr>
          <a:xfrm rot="0">
            <a:off x="562864" y="6730081"/>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consider a random amount of random new users who could end up in our app through not contemplated ways, such finding us through determined searches, randomly finding us in recommended apps, or even by mistake... These are modelled with </a:t>
            </a:r>
            <a:r>
              <a:rPr lang="en-US" sz="4180">
                <a:solidFill>
                  <a:srgbClr val="91612F"/>
                </a:solidFill>
                <a:latin typeface="Linux Biolinum Bold"/>
              </a:rPr>
              <a:t>∆_B</a:t>
            </a:r>
            <a:r>
              <a:rPr lang="en-US" sz="4180">
                <a:solidFill>
                  <a:srgbClr val="91612F"/>
                </a:solidFill>
                <a:latin typeface="Linux Biolinum"/>
              </a:rPr>
              <a:t>, which is based on a  randomly originated number in our spreadsheets, based on two arbitrary bounds and modelled by the remaining target market. </a:t>
            </a: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5455857"/>
            <a:ext cx="12861567" cy="2470141"/>
          </a:xfrm>
          <a:prstGeom prst="rect">
            <a:avLst/>
          </a:prstGeom>
        </p:spPr>
        <p:txBody>
          <a:bodyPr anchor="t" rtlCol="false" tIns="0" lIns="0" bIns="0" rIns="0">
            <a:spAutoFit/>
          </a:bodyPr>
          <a:lstStyle/>
          <a:p>
            <a:pPr algn="ctr">
              <a:lnSpc>
                <a:spcPts val="9499"/>
              </a:lnSpc>
            </a:pPr>
            <a:r>
              <a:rPr lang="en-US" sz="9499">
                <a:solidFill>
                  <a:srgbClr val="91612F"/>
                </a:solidFill>
                <a:latin typeface="Linux Biolinum"/>
              </a:rPr>
              <a:t>PocketPaw: Pet Care All in a Single Platform</a:t>
            </a:r>
          </a:p>
        </p:txBody>
      </p:sp>
      <p:grpSp>
        <p:nvGrpSpPr>
          <p:cNvPr name="Group 7" id="7"/>
          <p:cNvGrpSpPr/>
          <p:nvPr/>
        </p:nvGrpSpPr>
        <p:grpSpPr>
          <a:xfrm rot="0">
            <a:off x="7713173" y="2388209"/>
            <a:ext cx="2861654" cy="2755291"/>
            <a:chOff x="0" y="0"/>
            <a:chExt cx="3815538" cy="3673722"/>
          </a:xfrm>
        </p:grpSpPr>
        <p:sp>
          <p:nvSpPr>
            <p:cNvPr name="Freeform 8" id="8"/>
            <p:cNvSpPr/>
            <p:nvPr/>
          </p:nvSpPr>
          <p:spPr>
            <a:xfrm flipH="false" flipV="false" rot="0">
              <a:off x="0" y="0"/>
              <a:ext cx="3815538" cy="3673722"/>
            </a:xfrm>
            <a:custGeom>
              <a:avLst/>
              <a:gdLst/>
              <a:ahLst/>
              <a:cxnLst/>
              <a:rect r="r" b="b" t="t" l="l"/>
              <a:pathLst>
                <a:path h="3673722" w="3815538">
                  <a:moveTo>
                    <a:pt x="0" y="0"/>
                  </a:moveTo>
                  <a:lnTo>
                    <a:pt x="3815538" y="0"/>
                  </a:lnTo>
                  <a:lnTo>
                    <a:pt x="3815538" y="3673722"/>
                  </a:lnTo>
                  <a:lnTo>
                    <a:pt x="0" y="36737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63249" y="964594"/>
              <a:ext cx="1537018" cy="1789118"/>
            </a:xfrm>
            <a:prstGeom prst="rect">
              <a:avLst/>
            </a:prstGeom>
          </p:spPr>
          <p:txBody>
            <a:bodyPr anchor="t" rtlCol="false" tIns="0" lIns="0" bIns="0" rIns="0">
              <a:spAutoFit/>
            </a:bodyPr>
            <a:lstStyle/>
            <a:p>
              <a:pPr algn="ctr">
                <a:lnSpc>
                  <a:spcPts val="9701"/>
                </a:lnSpc>
                <a:spcBef>
                  <a:spcPct val="0"/>
                </a:spcBef>
              </a:pPr>
            </a:p>
          </p:txBody>
        </p:sp>
      </p:grpSp>
      <p:sp>
        <p:nvSpPr>
          <p:cNvPr name="Freeform 10" id="10"/>
          <p:cNvSpPr/>
          <p:nvPr/>
        </p:nvSpPr>
        <p:spPr>
          <a:xfrm flipH="false" flipV="false" rot="0">
            <a:off x="7944226" y="2559145"/>
            <a:ext cx="2399548" cy="2413419"/>
          </a:xfrm>
          <a:custGeom>
            <a:avLst/>
            <a:gdLst/>
            <a:ahLst/>
            <a:cxnLst/>
            <a:rect r="r" b="b" t="t" l="l"/>
            <a:pathLst>
              <a:path h="2413419" w="2399548">
                <a:moveTo>
                  <a:pt x="0" y="0"/>
                </a:moveTo>
                <a:lnTo>
                  <a:pt x="2399548" y="0"/>
                </a:lnTo>
                <a:lnTo>
                  <a:pt x="2399548" y="2413419"/>
                </a:lnTo>
                <a:lnTo>
                  <a:pt x="0" y="2413419"/>
                </a:lnTo>
                <a:lnTo>
                  <a:pt x="0" y="0"/>
                </a:lnTo>
                <a:close/>
              </a:path>
            </a:pathLst>
          </a:custGeom>
          <a:blipFill>
            <a:blip r:embed="rId8"/>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3605928"/>
            <a:ext cx="16696436" cy="52687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modelling the marketing campaign based on the not reached part of the target market and the annviersaries updates, we expect an increment of users directly dependent on that campaign investment, the ∆_M, concretely the 1% of the target users of each month.</a:t>
            </a:r>
          </a:p>
          <a:p>
            <a:pPr algn="just" marL="902521" indent="-451261" lvl="1">
              <a:lnSpc>
                <a:spcPts val="4180"/>
              </a:lnSpc>
              <a:buFont typeface="Arial"/>
              <a:buChar char="•"/>
            </a:pPr>
            <a:r>
              <a:rPr lang="en-US" sz="4180">
                <a:solidFill>
                  <a:srgbClr val="91612F"/>
                </a:solidFill>
                <a:latin typeface="Linux Biolinum"/>
              </a:rPr>
              <a:t> The r_R is another parameter describing the expected rate of users increase from recommendation by existing users, so it has to be dependent on the existing numebr of users (U_i-1) but subsracting from it the expected unsubscribed users, which is another parameter that we expect to be the 1%, after analysing the behaviour of the actual app users in the market.</a:t>
            </a: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701800"/>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2485662"/>
            <a:ext cx="16696436" cy="7364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That factor that contemplates the probable increase of users independently of our market campaign, (Ui-1*(r_R-r_U)+∆B) is multiplied by a logarithm explicitly studied to smooth that function, whose main goal is to model that growth basing it in the total market too. </a:t>
            </a:r>
          </a:p>
          <a:p>
            <a:pPr algn="just" marL="902521" indent="-451261" lvl="1">
              <a:lnSpc>
                <a:spcPts val="4180"/>
              </a:lnSpc>
              <a:buFont typeface="Arial"/>
              <a:buChar char="•"/>
            </a:pPr>
            <a:r>
              <a:rPr lang="en-US" sz="4180">
                <a:solidFill>
                  <a:srgbClr val="91612F"/>
                </a:solidFill>
                <a:latin typeface="Linux Biolinum"/>
              </a:rPr>
              <a:t>T is the total number of users in our target market, so when we have no users increase, that log is gonna return 1 and the formula is gonna return the total number of expected increase users, but while the user increase approaches the number of total potential users, it goes down until reaching 0 when we have reached the total target market( which is very improbable.</a:t>
            </a:r>
          </a:p>
          <a:p>
            <a:pPr algn="just" marL="902521" indent="-451261" lvl="1">
              <a:lnSpc>
                <a:spcPts val="4180"/>
              </a:lnSpc>
              <a:buFont typeface="Arial"/>
              <a:buChar char="•"/>
            </a:pPr>
            <a:r>
              <a:rPr lang="en-US" sz="4180">
                <a:solidFill>
                  <a:srgbClr val="91612F"/>
                </a:solidFill>
                <a:latin typeface="Linux Biolinum"/>
              </a:rPr>
              <a:t>In this way, the number of users that we could expect to reach each month, it's now smoothly modelled by our share of the market, making more difficult to reach more customers when we have a bigger share.</a:t>
            </a: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studying some data in the previous presentation about the users interaction with new apps, we have learnt that close to a 10% of the remaining target market (multiplied by 10000) gets a reasonable amount of new users from not-intentioned or expected sources.</a:t>
            </a:r>
          </a:p>
          <a:p>
            <a:pPr algn="just" marL="902521" indent="-451261" lvl="1">
              <a:lnSpc>
                <a:spcPts val="4180"/>
              </a:lnSpc>
              <a:buFont typeface="Arial"/>
              <a:buChar char="•"/>
            </a:pPr>
            <a:r>
              <a:rPr lang="en-US" sz="4180">
                <a:solidFill>
                  <a:srgbClr val="91612F"/>
                </a:solidFill>
                <a:latin typeface="Linux Biolinum"/>
              </a:rPr>
              <a:t>The user increment is the already explained recommendation rate, which we think it's reasonable to be smaller than 15%, but higher than 8%, given the high level of impressions spread throught the users community.</a:t>
            </a: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As we already said, we expect the 4% of the total users to become PRO users, given the common engagement of internet and APP users in the actual market, and the 40% of these to also buy the GPS.</a:t>
            </a:r>
          </a:p>
          <a:p>
            <a:pPr algn="just" marL="902521" indent="-451261" lvl="1">
              <a:lnSpc>
                <a:spcPts val="4180"/>
              </a:lnSpc>
              <a:buFont typeface="Arial"/>
              <a:buChar char="•"/>
            </a:pPr>
            <a:r>
              <a:rPr lang="en-US" sz="4180">
                <a:solidFill>
                  <a:srgbClr val="91612F"/>
                </a:solidFill>
                <a:latin typeface="Linux Biolinum"/>
              </a:rPr>
              <a:t>One could think that the totality of PRO users are gonna buy the GPS Tracker, since it's the main feature from the PRO version, but we, being conservative, have contemplated only the 40% of them, given that the fact of having another expense may prevent the half of them from buying it.</a:t>
            </a: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OTHERS</a:t>
            </a:r>
          </a:p>
        </p:txBody>
      </p:sp>
      <p:sp>
        <p:nvSpPr>
          <p:cNvPr name="TextBox 7" id="7"/>
          <p:cNvSpPr txBox="true"/>
          <p:nvPr/>
        </p:nvSpPr>
        <p:spPr>
          <a:xfrm rot="0">
            <a:off x="5936453" y="1947214"/>
            <a:ext cx="6406743" cy="610312"/>
          </a:xfrm>
          <a:prstGeom prst="rect">
            <a:avLst/>
          </a:prstGeom>
        </p:spPr>
        <p:txBody>
          <a:bodyPr anchor="t" rtlCol="false" tIns="0" lIns="0" bIns="0" rIns="0">
            <a:spAutoFit/>
          </a:bodyPr>
          <a:lstStyle/>
          <a:p>
            <a:pPr>
              <a:lnSpc>
                <a:spcPts val="4528"/>
              </a:lnSpc>
            </a:pPr>
            <a:r>
              <a:rPr lang="en-US" sz="4528">
                <a:solidFill>
                  <a:srgbClr val="91612F"/>
                </a:solidFill>
                <a:latin typeface="Linux Biolinum"/>
              </a:rPr>
              <a:t>Why these other incomes?</a:t>
            </a:r>
          </a:p>
        </p:txBody>
      </p:sp>
      <p:sp>
        <p:nvSpPr>
          <p:cNvPr name="TextBox 8" id="8"/>
          <p:cNvSpPr txBox="true"/>
          <p:nvPr/>
        </p:nvSpPr>
        <p:spPr>
          <a:xfrm rot="0">
            <a:off x="795782" y="3041907"/>
            <a:ext cx="16696436" cy="63164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Though our main sales previsions allow us to be optimistic, we expect to need more incomes to keep our company properly running, and we have made a realistic plan based on the actual information.</a:t>
            </a:r>
          </a:p>
          <a:p>
            <a:pPr algn="just" marL="902521" indent="-451261" lvl="1">
              <a:lnSpc>
                <a:spcPts val="4180"/>
              </a:lnSpc>
              <a:buFont typeface="Arial"/>
              <a:buChar char="•"/>
            </a:pPr>
            <a:r>
              <a:rPr lang="en-US" sz="4180">
                <a:solidFill>
                  <a:srgbClr val="91612F"/>
                </a:solidFill>
                <a:latin typeface="Linux Biolinum"/>
              </a:rPr>
              <a:t>First, we consider offering an advertising service to other companies, with an average of a 20% of our users opening the app a day, receiving 5 impressions each one of them and charging 1.50€ per 1000 impressions, which is the standard cost in the social media.</a:t>
            </a:r>
          </a:p>
          <a:p>
            <a:pPr algn="just" marL="902521" indent="-451261" lvl="1">
              <a:lnSpc>
                <a:spcPts val="4180"/>
              </a:lnSpc>
              <a:buFont typeface="Arial"/>
              <a:buChar char="•"/>
            </a:pPr>
            <a:r>
              <a:rPr lang="en-US" sz="4180">
                <a:solidFill>
                  <a:srgbClr val="91612F"/>
                </a:solidFill>
                <a:latin typeface="Linux Biolinum"/>
              </a:rPr>
              <a:t>We also have the partnership with KIWOKO and the Veterniaries, both of them are billateral, which means not only them promoting our product but we promoting their's and receiving a comission about that.</a:t>
            </a:r>
          </a:p>
          <a:p>
            <a:pPr algn="just" marL="902521" indent="-451261" lvl="1">
              <a:lnSpc>
                <a:spcPts val="4180"/>
              </a:lnSpc>
              <a:buFont typeface="Arial"/>
              <a:buChar char="•"/>
            </a:pPr>
            <a:r>
              <a:rPr lang="en-US" sz="4180">
                <a:solidFill>
                  <a:srgbClr val="91612F"/>
                </a:solidFill>
                <a:latin typeface="Linux Biolinum"/>
              </a:rPr>
              <a:t>All the data has been studied from the actual market,  for instance the average veterinary cost or the proportion of pet owners going to vet.  </a:t>
            </a: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09910" y="2392803"/>
            <a:ext cx="9868180" cy="3569574"/>
          </a:xfrm>
          <a:custGeom>
            <a:avLst/>
            <a:gdLst/>
            <a:ahLst/>
            <a:cxnLst/>
            <a:rect r="r" b="b" t="t" l="l"/>
            <a:pathLst>
              <a:path h="3569574" w="9868180">
                <a:moveTo>
                  <a:pt x="0" y="0"/>
                </a:moveTo>
                <a:lnTo>
                  <a:pt x="9868180" y="0"/>
                </a:lnTo>
                <a:lnTo>
                  <a:pt x="9868180" y="3569574"/>
                </a:lnTo>
                <a:lnTo>
                  <a:pt x="0" y="3569574"/>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a:t>
            </a:r>
          </a:p>
        </p:txBody>
      </p:sp>
      <p:sp>
        <p:nvSpPr>
          <p:cNvPr name="TextBox 8" id="8"/>
          <p:cNvSpPr txBox="true"/>
          <p:nvPr/>
        </p:nvSpPr>
        <p:spPr>
          <a:xfrm rot="0">
            <a:off x="7156332" y="1692275"/>
            <a:ext cx="3975335"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this formula?</a:t>
            </a:r>
          </a:p>
        </p:txBody>
      </p:sp>
      <p:sp>
        <p:nvSpPr>
          <p:cNvPr name="TextBox 9" id="9"/>
          <p:cNvSpPr txBox="true"/>
          <p:nvPr/>
        </p:nvSpPr>
        <p:spPr>
          <a:xfrm rot="0">
            <a:off x="795782" y="6219552"/>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want to model how much people do we get from different criteria:</a:t>
            </a:r>
          </a:p>
          <a:p>
            <a:pPr algn="just" marL="902521" indent="-451261" lvl="1">
              <a:lnSpc>
                <a:spcPts val="4180"/>
              </a:lnSpc>
              <a:buFont typeface="Arial"/>
              <a:buChar char="•"/>
            </a:pPr>
            <a:r>
              <a:rPr lang="en-US" sz="4180">
                <a:solidFill>
                  <a:srgbClr val="91612F"/>
                </a:solidFill>
                <a:latin typeface="Linux Biolinum"/>
              </a:rPr>
              <a:t>The already share of the market of our company.</a:t>
            </a:r>
          </a:p>
          <a:p>
            <a:pPr algn="just" marL="902521" indent="-451261" lvl="1">
              <a:lnSpc>
                <a:spcPts val="4180"/>
              </a:lnSpc>
              <a:buFont typeface="Arial"/>
              <a:buChar char="•"/>
            </a:pPr>
            <a:r>
              <a:rPr lang="en-US" sz="4180">
                <a:solidFill>
                  <a:srgbClr val="91612F"/>
                </a:solidFill>
                <a:latin typeface="Linux Biolinum"/>
              </a:rPr>
              <a:t>The portion of the potential users that we want to reach (initially 10%, increases with the time to reach the rest of the market)</a:t>
            </a:r>
          </a:p>
          <a:p>
            <a:pPr algn="just" marL="902521" indent="-451261" lvl="1">
              <a:lnSpc>
                <a:spcPts val="4180"/>
              </a:lnSpc>
              <a:buFont typeface="Arial"/>
              <a:buChar char="•"/>
            </a:pPr>
            <a:r>
              <a:rPr lang="en-US" sz="4180">
                <a:solidFill>
                  <a:srgbClr val="91612F"/>
                </a:solidFill>
                <a:latin typeface="Linux Biolinum"/>
              </a:rPr>
              <a:t>Special campaigns (The initial one and one per each anniversary, when we plan to launch a big update of our app and services).</a:t>
            </a:r>
          </a:p>
        </p:txBody>
      </p:sp>
      <p:sp>
        <p:nvSpPr>
          <p:cNvPr name="TextBox 10" id="10"/>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7241" y="1936863"/>
            <a:ext cx="9613518" cy="5601476"/>
          </a:xfrm>
          <a:custGeom>
            <a:avLst/>
            <a:gdLst/>
            <a:ahLst/>
            <a:cxnLst/>
            <a:rect r="r" b="b" t="t" l="l"/>
            <a:pathLst>
              <a:path h="5601476" w="9613518">
                <a:moveTo>
                  <a:pt x="0" y="0"/>
                </a:moveTo>
                <a:lnTo>
                  <a:pt x="9613518" y="0"/>
                </a:lnTo>
                <a:lnTo>
                  <a:pt x="9613518" y="5601476"/>
                </a:lnTo>
                <a:lnTo>
                  <a:pt x="0" y="5601476"/>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 in Data</a:t>
            </a:r>
          </a:p>
        </p:txBody>
      </p:sp>
      <p:sp>
        <p:nvSpPr>
          <p:cNvPr name="TextBox 8" id="8"/>
          <p:cNvSpPr txBox="true"/>
          <p:nvPr/>
        </p:nvSpPr>
        <p:spPr>
          <a:xfrm rot="0">
            <a:off x="795782" y="7919339"/>
            <a:ext cx="16696436" cy="1601604"/>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expect these parameters to be the basis of our marketing modelling, most of them based on current trendencies (real cost of engagement and probable percentage of success ads.</a:t>
            </a: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5865561" y="2782281"/>
            <a:ext cx="2945392" cy="5916734"/>
          </a:xfrm>
          <a:custGeom>
            <a:avLst/>
            <a:gdLst/>
            <a:ahLst/>
            <a:cxnLst/>
            <a:rect r="r" b="b" t="t" l="l"/>
            <a:pathLst>
              <a:path h="5916734" w="2945392">
                <a:moveTo>
                  <a:pt x="0" y="0"/>
                </a:moveTo>
                <a:lnTo>
                  <a:pt x="2945392" y="0"/>
                </a:lnTo>
                <a:lnTo>
                  <a:pt x="2945392" y="5916734"/>
                </a:lnTo>
                <a:lnTo>
                  <a:pt x="0" y="5916734"/>
                </a:lnTo>
                <a:lnTo>
                  <a:pt x="0" y="0"/>
                </a:lnTo>
                <a:close/>
              </a:path>
            </a:pathLst>
          </a:custGeom>
          <a:blipFill>
            <a:blip r:embed="rId7"/>
            <a:stretch>
              <a:fillRect l="0" t="0" r="0" b="0"/>
            </a:stretch>
          </a:blipFill>
        </p:spPr>
      </p:sp>
      <p:sp>
        <p:nvSpPr>
          <p:cNvPr name="Freeform 8" id="8"/>
          <p:cNvSpPr/>
          <p:nvPr/>
        </p:nvSpPr>
        <p:spPr>
          <a:xfrm flipH="false" flipV="false" rot="0">
            <a:off x="9933733" y="2793921"/>
            <a:ext cx="5495559" cy="4756481"/>
          </a:xfrm>
          <a:custGeom>
            <a:avLst/>
            <a:gdLst/>
            <a:ahLst/>
            <a:cxnLst/>
            <a:rect r="r" b="b" t="t" l="l"/>
            <a:pathLst>
              <a:path h="4756481" w="5495559">
                <a:moveTo>
                  <a:pt x="0" y="0"/>
                </a:moveTo>
                <a:lnTo>
                  <a:pt x="5495560" y="0"/>
                </a:lnTo>
                <a:lnTo>
                  <a:pt x="5495560" y="4756481"/>
                </a:lnTo>
                <a:lnTo>
                  <a:pt x="0" y="4756481"/>
                </a:lnTo>
                <a:lnTo>
                  <a:pt x="0" y="0"/>
                </a:lnTo>
                <a:close/>
              </a:path>
            </a:pathLst>
          </a:custGeom>
          <a:blipFill>
            <a:blip r:embed="rId8"/>
            <a:stretch>
              <a:fillRect l="0" t="-44359" r="0" b="0"/>
            </a:stretch>
          </a:blipFill>
        </p:spPr>
      </p:sp>
      <p:sp>
        <p:nvSpPr>
          <p:cNvPr name="TextBox 9" id="9"/>
          <p:cNvSpPr txBox="true"/>
          <p:nvPr/>
        </p:nvSpPr>
        <p:spPr>
          <a:xfrm rot="0">
            <a:off x="1717433" y="1326090"/>
            <a:ext cx="14904338"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COWORKING (2%)</a:t>
            </a:r>
          </a:p>
        </p:txBody>
      </p:sp>
      <p:sp>
        <p:nvSpPr>
          <p:cNvPr name="TextBox 10" id="10"/>
          <p:cNvSpPr txBox="true"/>
          <p:nvPr/>
        </p:nvSpPr>
        <p:spPr>
          <a:xfrm rot="0">
            <a:off x="1243504" y="3232407"/>
            <a:ext cx="4433717" cy="4902200"/>
          </a:xfrm>
          <a:prstGeom prst="rect">
            <a:avLst/>
          </a:prstGeom>
        </p:spPr>
        <p:txBody>
          <a:bodyPr anchor="t" rtlCol="false" tIns="0" lIns="0" bIns="0" rIns="0">
            <a:spAutoFit/>
          </a:bodyPr>
          <a:lstStyle/>
          <a:p>
            <a:pPr algn="ctr">
              <a:lnSpc>
                <a:spcPts val="5499"/>
              </a:lnSpc>
            </a:pPr>
            <a:r>
              <a:rPr lang="en-US" sz="5499">
                <a:solidFill>
                  <a:srgbClr val="91612F"/>
                </a:solidFill>
                <a:latin typeface="Linux Biolinum"/>
              </a:rPr>
              <a:t>BETAHAUS, FROM MONTH 2 &gt;</a:t>
            </a:r>
          </a:p>
          <a:p>
            <a:pPr algn="ctr">
              <a:lnSpc>
                <a:spcPts val="5499"/>
              </a:lnSpc>
            </a:pPr>
          </a:p>
          <a:p>
            <a:pPr algn="ctr">
              <a:lnSpc>
                <a:spcPts val="5499"/>
              </a:lnSpc>
            </a:pPr>
          </a:p>
          <a:p>
            <a:pPr algn="ctr">
              <a:lnSpc>
                <a:spcPts val="5499"/>
              </a:lnSpc>
            </a:pPr>
          </a:p>
          <a:p>
            <a:pPr algn="ctr">
              <a:lnSpc>
                <a:spcPts val="5499"/>
              </a:lnSpc>
              <a:spcBef>
                <a:spcPct val="0"/>
              </a:spcBef>
            </a:pPr>
            <a:r>
              <a:rPr lang="en-US" sz="5499">
                <a:solidFill>
                  <a:srgbClr val="91612F"/>
                </a:solidFill>
                <a:latin typeface="Linux Biolinum"/>
              </a:rPr>
              <a:t>4.800€/month</a:t>
            </a:r>
          </a:p>
        </p:txBody>
      </p:sp>
      <p:sp>
        <p:nvSpPr>
          <p:cNvPr name="TextBox 11" id="11"/>
          <p:cNvSpPr txBox="true"/>
          <p:nvPr/>
        </p:nvSpPr>
        <p:spPr>
          <a:xfrm rot="0">
            <a:off x="5034581" y="6028849"/>
            <a:ext cx="642640" cy="730250"/>
          </a:xfrm>
          <a:prstGeom prst="rect">
            <a:avLst/>
          </a:prstGeom>
        </p:spPr>
        <p:txBody>
          <a:bodyPr anchor="t" rtlCol="false" tIns="0" lIns="0" bIns="0" rIns="0">
            <a:spAutoFit/>
          </a:bodyPr>
          <a:lstStyle/>
          <a:p>
            <a:pPr algn="ctr">
              <a:lnSpc>
                <a:spcPts val="5499"/>
              </a:lnSpc>
              <a:spcBef>
                <a:spcPct val="0"/>
              </a:spcBef>
            </a:pPr>
            <a:r>
              <a:rPr lang="en-US" sz="5499">
                <a:solidFill>
                  <a:srgbClr val="91612F"/>
                </a:solidFill>
                <a:latin typeface="Linux Biolinum"/>
              </a:rPr>
              <a:t>2x</a:t>
            </a:r>
          </a:p>
        </p:txBody>
      </p:sp>
      <p:sp>
        <p:nvSpPr>
          <p:cNvPr name="TextBox 12" id="12"/>
          <p:cNvSpPr txBox="true"/>
          <p:nvPr/>
        </p:nvSpPr>
        <p:spPr>
          <a:xfrm rot="0">
            <a:off x="9144000" y="7750324"/>
            <a:ext cx="7477771" cy="948691"/>
          </a:xfrm>
          <a:prstGeom prst="rect">
            <a:avLst/>
          </a:prstGeom>
        </p:spPr>
        <p:txBody>
          <a:bodyPr anchor="t" rtlCol="false" tIns="0" lIns="0" bIns="0" rIns="0">
            <a:spAutoFit/>
          </a:bodyPr>
          <a:lstStyle/>
          <a:p>
            <a:pPr algn="just">
              <a:lnSpc>
                <a:spcPts val="3600"/>
              </a:lnSpc>
              <a:spcBef>
                <a:spcPct val="0"/>
              </a:spcBef>
            </a:pPr>
            <a:r>
              <a:rPr lang="en-US" sz="3600">
                <a:solidFill>
                  <a:srgbClr val="91612F"/>
                </a:solidFill>
                <a:latin typeface="Linux Biolinum"/>
              </a:rPr>
              <a:t>*We avoid other expenses such as light, water, maintenance...</a:t>
            </a:r>
          </a:p>
        </p:txBody>
      </p:sp>
      <p:sp>
        <p:nvSpPr>
          <p:cNvPr name="TextBox 13" id="13"/>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12447427" y="5082599"/>
            <a:ext cx="4811873" cy="4034956"/>
          </a:xfrm>
          <a:custGeom>
            <a:avLst/>
            <a:gdLst/>
            <a:ahLst/>
            <a:cxnLst/>
            <a:rect r="r" b="b" t="t" l="l"/>
            <a:pathLst>
              <a:path h="4034956" w="4811873">
                <a:moveTo>
                  <a:pt x="0" y="0"/>
                </a:moveTo>
                <a:lnTo>
                  <a:pt x="4811873" y="0"/>
                </a:lnTo>
                <a:lnTo>
                  <a:pt x="4811873" y="4034956"/>
                </a:lnTo>
                <a:lnTo>
                  <a:pt x="0" y="4034956"/>
                </a:lnTo>
                <a:lnTo>
                  <a:pt x="0" y="0"/>
                </a:lnTo>
                <a:close/>
              </a:path>
            </a:pathLst>
          </a:custGeom>
          <a:blipFill>
            <a:blip r:embed="rId7"/>
            <a:stretch>
              <a:fillRect l="0" t="0" r="0" b="0"/>
            </a:stretch>
          </a:blipFill>
        </p:spPr>
      </p:sp>
      <p:sp>
        <p:nvSpPr>
          <p:cNvPr name="Freeform 8" id="8"/>
          <p:cNvSpPr/>
          <p:nvPr/>
        </p:nvSpPr>
        <p:spPr>
          <a:xfrm flipH="false" flipV="false" rot="0">
            <a:off x="12447427" y="3742651"/>
            <a:ext cx="4811873" cy="1128711"/>
          </a:xfrm>
          <a:custGeom>
            <a:avLst/>
            <a:gdLst/>
            <a:ahLst/>
            <a:cxnLst/>
            <a:rect r="r" b="b" t="t" l="l"/>
            <a:pathLst>
              <a:path h="1128711" w="4811873">
                <a:moveTo>
                  <a:pt x="0" y="0"/>
                </a:moveTo>
                <a:lnTo>
                  <a:pt x="4811873" y="0"/>
                </a:lnTo>
                <a:lnTo>
                  <a:pt x="4811873" y="1128711"/>
                </a:lnTo>
                <a:lnTo>
                  <a:pt x="0" y="1128711"/>
                </a:lnTo>
                <a:lnTo>
                  <a:pt x="0" y="0"/>
                </a:lnTo>
                <a:close/>
              </a:path>
            </a:pathLst>
          </a:custGeom>
          <a:blipFill>
            <a:blip r:embed="rId8"/>
            <a:stretch>
              <a:fillRect l="0" t="0" r="0" b="0"/>
            </a:stretch>
          </a:blipFill>
        </p:spPr>
      </p:sp>
      <p:sp>
        <p:nvSpPr>
          <p:cNvPr name="Freeform 9" id="9"/>
          <p:cNvSpPr/>
          <p:nvPr/>
        </p:nvSpPr>
        <p:spPr>
          <a:xfrm flipH="false" flipV="false" rot="0">
            <a:off x="1577275" y="2766999"/>
            <a:ext cx="10565527" cy="6350556"/>
          </a:xfrm>
          <a:custGeom>
            <a:avLst/>
            <a:gdLst/>
            <a:ahLst/>
            <a:cxnLst/>
            <a:rect r="r" b="b" t="t" l="l"/>
            <a:pathLst>
              <a:path h="6350556" w="10565527">
                <a:moveTo>
                  <a:pt x="0" y="0"/>
                </a:moveTo>
                <a:lnTo>
                  <a:pt x="10565527" y="0"/>
                </a:lnTo>
                <a:lnTo>
                  <a:pt x="10565527" y="6350556"/>
                </a:lnTo>
                <a:lnTo>
                  <a:pt x="0" y="6350556"/>
                </a:lnTo>
                <a:lnTo>
                  <a:pt x="0" y="0"/>
                </a:lnTo>
                <a:close/>
              </a:path>
            </a:pathLst>
          </a:custGeom>
          <a:blipFill>
            <a:blip r:embed="rId9"/>
            <a:stretch>
              <a:fillRect l="0" t="0" r="0" b="0"/>
            </a:stretch>
          </a:blipFill>
        </p:spPr>
      </p:sp>
      <p:sp>
        <p:nvSpPr>
          <p:cNvPr name="TextBox 10" id="10"/>
          <p:cNvSpPr txBox="true"/>
          <p:nvPr/>
        </p:nvSpPr>
        <p:spPr>
          <a:xfrm rot="0">
            <a:off x="2096098" y="1326090"/>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SERVERS (2%)</a:t>
            </a:r>
          </a:p>
        </p:txBody>
      </p:sp>
      <p:sp>
        <p:nvSpPr>
          <p:cNvPr name="TextBox 11" id="11"/>
          <p:cNvSpPr txBox="true"/>
          <p:nvPr/>
        </p:nvSpPr>
        <p:spPr>
          <a:xfrm rot="0">
            <a:off x="12447427" y="2571726"/>
            <a:ext cx="4811873" cy="835588"/>
          </a:xfrm>
          <a:prstGeom prst="rect">
            <a:avLst/>
          </a:prstGeom>
        </p:spPr>
        <p:txBody>
          <a:bodyPr anchor="t" rtlCol="false" tIns="0" lIns="0" bIns="0" rIns="0">
            <a:spAutoFit/>
          </a:bodyPr>
          <a:lstStyle/>
          <a:p>
            <a:pPr algn="ctr">
              <a:lnSpc>
                <a:spcPts val="3174"/>
              </a:lnSpc>
              <a:spcBef>
                <a:spcPct val="0"/>
              </a:spcBef>
            </a:pPr>
            <a:r>
              <a:rPr lang="en-US" sz="3174">
                <a:solidFill>
                  <a:srgbClr val="91612F"/>
                </a:solidFill>
                <a:latin typeface="Linux Biolinum"/>
              </a:rPr>
              <a:t>*Includes web domain expenses</a:t>
            </a:r>
          </a:p>
        </p:txBody>
      </p:sp>
      <p:sp>
        <p:nvSpPr>
          <p:cNvPr name="TextBox 12" id="12"/>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82678" y="1851605"/>
            <a:ext cx="12322643" cy="7406695"/>
          </a:xfrm>
          <a:custGeom>
            <a:avLst/>
            <a:gdLst/>
            <a:ahLst/>
            <a:cxnLst/>
            <a:rect r="r" b="b" t="t" l="l"/>
            <a:pathLst>
              <a:path h="7406695" w="12322643">
                <a:moveTo>
                  <a:pt x="0" y="0"/>
                </a:moveTo>
                <a:lnTo>
                  <a:pt x="12322644" y="0"/>
                </a:lnTo>
                <a:lnTo>
                  <a:pt x="12322644" y="7406695"/>
                </a:lnTo>
                <a:lnTo>
                  <a:pt x="0" y="7406695"/>
                </a:lnTo>
                <a:lnTo>
                  <a:pt x="0" y="0"/>
                </a:lnTo>
                <a:close/>
              </a:path>
            </a:pathLst>
          </a:custGeom>
          <a:blipFill>
            <a:blip r:embed="rId6"/>
            <a:stretch>
              <a:fillRect l="0" t="0" r="0" b="0"/>
            </a:stretch>
          </a:blipFill>
        </p:spPr>
      </p:sp>
      <p:sp>
        <p:nvSpPr>
          <p:cNvPr name="Freeform 7" id="7"/>
          <p:cNvSpPr/>
          <p:nvPr/>
        </p:nvSpPr>
        <p:spPr>
          <a:xfrm flipH="false" flipV="false" rot="0">
            <a:off x="0" y="4304656"/>
            <a:ext cx="2982558" cy="1677689"/>
          </a:xfrm>
          <a:custGeom>
            <a:avLst/>
            <a:gdLst/>
            <a:ahLst/>
            <a:cxnLst/>
            <a:rect r="r" b="b" t="t" l="l"/>
            <a:pathLst>
              <a:path h="1677689" w="2982558">
                <a:moveTo>
                  <a:pt x="0" y="0"/>
                </a:moveTo>
                <a:lnTo>
                  <a:pt x="2982558" y="0"/>
                </a:lnTo>
                <a:lnTo>
                  <a:pt x="2982558" y="1677688"/>
                </a:lnTo>
                <a:lnTo>
                  <a:pt x="0" y="1677688"/>
                </a:lnTo>
                <a:lnTo>
                  <a:pt x="0" y="0"/>
                </a:lnTo>
                <a:close/>
              </a:path>
            </a:pathLst>
          </a:custGeom>
          <a:blipFill>
            <a:blip r:embed="rId7"/>
            <a:stretch>
              <a:fillRect l="0" t="0" r="0" b="0"/>
            </a:stretch>
          </a:blipFill>
        </p:spPr>
      </p:sp>
      <p:sp>
        <p:nvSpPr>
          <p:cNvPr name="Freeform 8" id="8"/>
          <p:cNvSpPr/>
          <p:nvPr/>
        </p:nvSpPr>
        <p:spPr>
          <a:xfrm flipH="false" flipV="false" rot="0">
            <a:off x="15902331" y="4304656"/>
            <a:ext cx="1573449" cy="1677689"/>
          </a:xfrm>
          <a:custGeom>
            <a:avLst/>
            <a:gdLst/>
            <a:ahLst/>
            <a:cxnLst/>
            <a:rect r="r" b="b" t="t" l="l"/>
            <a:pathLst>
              <a:path h="1677689" w="1573449">
                <a:moveTo>
                  <a:pt x="0" y="0"/>
                </a:moveTo>
                <a:lnTo>
                  <a:pt x="1573448" y="0"/>
                </a:lnTo>
                <a:lnTo>
                  <a:pt x="1573448" y="1677688"/>
                </a:lnTo>
                <a:lnTo>
                  <a:pt x="0" y="1677688"/>
                </a:lnTo>
                <a:lnTo>
                  <a:pt x="0" y="0"/>
                </a:lnTo>
                <a:close/>
              </a:path>
            </a:pathLst>
          </a:custGeom>
          <a:blipFill>
            <a:blip r:embed="rId8"/>
            <a:stretch>
              <a:fillRect l="0" t="0" r="0" b="0"/>
            </a:stretch>
          </a:blipFill>
        </p:spPr>
      </p:sp>
      <p:sp>
        <p:nvSpPr>
          <p:cNvPr name="TextBox 9" id="9"/>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DISTRIBUTORS</a:t>
            </a:r>
          </a:p>
        </p:txBody>
      </p:sp>
      <p:sp>
        <p:nvSpPr>
          <p:cNvPr name="TextBox 10" id="10"/>
          <p:cNvSpPr txBox="true"/>
          <p:nvPr/>
        </p:nvSpPr>
        <p:spPr>
          <a:xfrm rot="0">
            <a:off x="1169488" y="9534525"/>
            <a:ext cx="15544007"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Bold"/>
              </a:rPr>
              <a:t>15% of subscriptions and products sales</a:t>
            </a:r>
            <a:r>
              <a:rPr lang="en-US" sz="3400">
                <a:solidFill>
                  <a:srgbClr val="91612F"/>
                </a:solidFill>
                <a:latin typeface="Linux Biolinum"/>
              </a:rPr>
              <a:t> through both App Store and Play Store.</a:t>
            </a:r>
          </a:p>
        </p:txBody>
      </p:sp>
      <p:sp>
        <p:nvSpPr>
          <p:cNvPr name="TextBox 11" id="11"/>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0353" y="1028700"/>
            <a:ext cx="5281938" cy="8519255"/>
            <a:chOff x="0" y="0"/>
            <a:chExt cx="7042584" cy="11359006"/>
          </a:xfrm>
        </p:grpSpPr>
        <p:grpSp>
          <p:nvGrpSpPr>
            <p:cNvPr name="Group 7" id="7"/>
            <p:cNvGrpSpPr/>
            <p:nvPr/>
          </p:nvGrpSpPr>
          <p:grpSpPr>
            <a:xfrm rot="0">
              <a:off x="1022927" y="273295"/>
              <a:ext cx="4996730" cy="10479875"/>
              <a:chOff x="0" y="0"/>
              <a:chExt cx="1050756" cy="2203799"/>
            </a:xfrm>
          </p:grpSpPr>
          <p:sp>
            <p:nvSpPr>
              <p:cNvPr name="Freeform 8" id="8"/>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9" id="9"/>
              <p:cNvSpPr txBox="true"/>
              <p:nvPr/>
            </p:nvSpPr>
            <p:spPr>
              <a:xfrm>
                <a:off x="0" y="47625"/>
                <a:ext cx="1050756" cy="2156174"/>
              </a:xfrm>
              <a:prstGeom prst="rect">
                <a:avLst/>
              </a:prstGeom>
            </p:spPr>
            <p:txBody>
              <a:bodyPr anchor="ctr" rtlCol="false" tIns="58806" lIns="58806" bIns="58806" rIns="58806"/>
              <a:lstStyle/>
              <a:p>
                <a:pPr algn="ctr">
                  <a:lnSpc>
                    <a:spcPts val="2499"/>
                  </a:lnSpc>
                </a:pPr>
              </a:p>
            </p:txBody>
          </p:sp>
        </p:grpSp>
        <p:sp>
          <p:nvSpPr>
            <p:cNvPr name="Freeform 10" id="10"/>
            <p:cNvSpPr/>
            <p:nvPr/>
          </p:nvSpPr>
          <p:spPr>
            <a:xfrm flipH="false" flipV="false" rot="0">
              <a:off x="1095109" y="192180"/>
              <a:ext cx="4850627" cy="732004"/>
            </a:xfrm>
            <a:custGeom>
              <a:avLst/>
              <a:gdLst/>
              <a:ahLst/>
              <a:cxnLst/>
              <a:rect r="r" b="b" t="t" l="l"/>
              <a:pathLst>
                <a:path h="732004" w="4850627">
                  <a:moveTo>
                    <a:pt x="0" y="0"/>
                  </a:moveTo>
                  <a:lnTo>
                    <a:pt x="4850627" y="0"/>
                  </a:lnTo>
                  <a:lnTo>
                    <a:pt x="4850627" y="732004"/>
                  </a:lnTo>
                  <a:lnTo>
                    <a:pt x="0" y="732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73191" y="7547581"/>
              <a:ext cx="3937763" cy="276179"/>
            </a:xfrm>
            <a:prstGeom prst="rect">
              <a:avLst/>
            </a:prstGeom>
          </p:spPr>
          <p:txBody>
            <a:bodyPr anchor="t" rtlCol="false" tIns="0" lIns="0" bIns="0" rIns="0">
              <a:spAutoFit/>
            </a:bodyPr>
            <a:lstStyle/>
            <a:p>
              <a:pPr algn="ctr">
                <a:lnSpc>
                  <a:spcPts val="1763"/>
                </a:lnSpc>
              </a:pPr>
              <a:r>
                <a:rPr lang="en-US" sz="1199">
                  <a:solidFill>
                    <a:srgbClr val="000000"/>
                  </a:solidFill>
                  <a:latin typeface="DM Sans"/>
                </a:rPr>
                <a:t>List of tracked pets:</a:t>
              </a:r>
            </a:p>
          </p:txBody>
        </p:sp>
        <p:grpSp>
          <p:nvGrpSpPr>
            <p:cNvPr name="Group 12" id="12"/>
            <p:cNvGrpSpPr/>
            <p:nvPr/>
          </p:nvGrpSpPr>
          <p:grpSpPr>
            <a:xfrm rot="0">
              <a:off x="4890220" y="322505"/>
              <a:ext cx="433646" cy="471355"/>
              <a:chOff x="0" y="0"/>
              <a:chExt cx="91191" cy="99121"/>
            </a:xfrm>
          </p:grpSpPr>
          <p:sp>
            <p:nvSpPr>
              <p:cNvPr name="Freeform 13" id="13"/>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14" id="14"/>
              <p:cNvSpPr txBox="true"/>
              <p:nvPr/>
            </p:nvSpPr>
            <p:spPr>
              <a:xfrm>
                <a:off x="0" y="47625"/>
                <a:ext cx="91191" cy="51496"/>
              </a:xfrm>
              <a:prstGeom prst="rect">
                <a:avLst/>
              </a:prstGeom>
            </p:spPr>
            <p:txBody>
              <a:bodyPr anchor="ctr" rtlCol="false" tIns="58806" lIns="58806" bIns="58806" rIns="58806"/>
              <a:lstStyle/>
              <a:p>
                <a:pPr algn="ctr">
                  <a:lnSpc>
                    <a:spcPts val="2499"/>
                  </a:lnSpc>
                </a:pPr>
              </a:p>
            </p:txBody>
          </p:sp>
        </p:grpSp>
        <p:sp>
          <p:nvSpPr>
            <p:cNvPr name="Freeform 15" id="15"/>
            <p:cNvSpPr/>
            <p:nvPr/>
          </p:nvSpPr>
          <p:spPr>
            <a:xfrm flipH="false" flipV="false" rot="0">
              <a:off x="5107043" y="419836"/>
              <a:ext cx="235063" cy="258570"/>
            </a:xfrm>
            <a:custGeom>
              <a:avLst/>
              <a:gdLst/>
              <a:ahLst/>
              <a:cxnLst/>
              <a:rect r="r" b="b" t="t" l="l"/>
              <a:pathLst>
                <a:path h="258570" w="235063">
                  <a:moveTo>
                    <a:pt x="0" y="0"/>
                  </a:moveTo>
                  <a:lnTo>
                    <a:pt x="235064" y="0"/>
                  </a:lnTo>
                  <a:lnTo>
                    <a:pt x="235064" y="258569"/>
                  </a:lnTo>
                  <a:lnTo>
                    <a:pt x="0" y="2585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1397541" y="1249310"/>
              <a:ext cx="1947377" cy="2520836"/>
              <a:chOff x="0" y="0"/>
              <a:chExt cx="968478" cy="1253673"/>
            </a:xfrm>
          </p:grpSpPr>
          <p:sp>
            <p:nvSpPr>
              <p:cNvPr name="Freeform 17" id="17"/>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CF7"/>
              </a:solidFill>
            </p:spPr>
          </p:sp>
          <p:sp>
            <p:nvSpPr>
              <p:cNvPr name="TextBox 18" id="18"/>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grpSp>
          <p:nvGrpSpPr>
            <p:cNvPr name="Group 19" id="19"/>
            <p:cNvGrpSpPr/>
            <p:nvPr/>
          </p:nvGrpSpPr>
          <p:grpSpPr>
            <a:xfrm rot="0">
              <a:off x="1402036" y="4134759"/>
              <a:ext cx="1947377" cy="2520836"/>
              <a:chOff x="0" y="0"/>
              <a:chExt cx="968478" cy="1253673"/>
            </a:xfrm>
          </p:grpSpPr>
          <p:sp>
            <p:nvSpPr>
              <p:cNvPr name="Freeform 20" id="20"/>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CF7"/>
              </a:solidFill>
            </p:spPr>
          </p:sp>
          <p:sp>
            <p:nvSpPr>
              <p:cNvPr name="TextBox 21" id="21"/>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grpSp>
          <p:nvGrpSpPr>
            <p:cNvPr name="Group 22" id="22"/>
            <p:cNvGrpSpPr/>
            <p:nvPr/>
          </p:nvGrpSpPr>
          <p:grpSpPr>
            <a:xfrm rot="0">
              <a:off x="3691433" y="1249310"/>
              <a:ext cx="1947377" cy="2520836"/>
              <a:chOff x="0" y="0"/>
              <a:chExt cx="968478" cy="1253673"/>
            </a:xfrm>
          </p:grpSpPr>
          <p:sp>
            <p:nvSpPr>
              <p:cNvPr name="Freeform 23" id="23"/>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FFF"/>
              </a:solidFill>
            </p:spPr>
          </p:sp>
          <p:sp>
            <p:nvSpPr>
              <p:cNvPr name="TextBox 24" id="24"/>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grpSp>
          <p:nvGrpSpPr>
            <p:cNvPr name="Group 25" id="25"/>
            <p:cNvGrpSpPr/>
            <p:nvPr/>
          </p:nvGrpSpPr>
          <p:grpSpPr>
            <a:xfrm rot="0">
              <a:off x="3695928" y="4134759"/>
              <a:ext cx="1947377" cy="2520836"/>
              <a:chOff x="0" y="0"/>
              <a:chExt cx="968478" cy="1253673"/>
            </a:xfrm>
          </p:grpSpPr>
          <p:sp>
            <p:nvSpPr>
              <p:cNvPr name="Freeform 26" id="26"/>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CF7"/>
              </a:solidFill>
            </p:spPr>
          </p:sp>
          <p:sp>
            <p:nvSpPr>
              <p:cNvPr name="TextBox 27" id="27"/>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grpSp>
          <p:nvGrpSpPr>
            <p:cNvPr name="Group 28" id="28"/>
            <p:cNvGrpSpPr/>
            <p:nvPr/>
          </p:nvGrpSpPr>
          <p:grpSpPr>
            <a:xfrm rot="0">
              <a:off x="1402036" y="7025410"/>
              <a:ext cx="1947377" cy="2520836"/>
              <a:chOff x="0" y="0"/>
              <a:chExt cx="968478" cy="1253673"/>
            </a:xfrm>
          </p:grpSpPr>
          <p:sp>
            <p:nvSpPr>
              <p:cNvPr name="Freeform 29" id="29"/>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CF7"/>
              </a:solidFill>
            </p:spPr>
          </p:sp>
          <p:sp>
            <p:nvSpPr>
              <p:cNvPr name="TextBox 30" id="30"/>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grpSp>
          <p:nvGrpSpPr>
            <p:cNvPr name="Group 31" id="31"/>
            <p:cNvGrpSpPr/>
            <p:nvPr/>
          </p:nvGrpSpPr>
          <p:grpSpPr>
            <a:xfrm rot="0">
              <a:off x="3691433" y="7018682"/>
              <a:ext cx="1947377" cy="2520836"/>
              <a:chOff x="0" y="0"/>
              <a:chExt cx="968478" cy="1253673"/>
            </a:xfrm>
          </p:grpSpPr>
          <p:sp>
            <p:nvSpPr>
              <p:cNvPr name="Freeform 32" id="32"/>
              <p:cNvSpPr/>
              <p:nvPr/>
            </p:nvSpPr>
            <p:spPr>
              <a:xfrm flipH="false" flipV="false" rot="0">
                <a:off x="0" y="0"/>
                <a:ext cx="968478" cy="1253673"/>
              </a:xfrm>
              <a:custGeom>
                <a:avLst/>
                <a:gdLst/>
                <a:ahLst/>
                <a:cxnLst/>
                <a:rect r="r" b="b" t="t" l="l"/>
                <a:pathLst>
                  <a:path h="1253673" w="968478">
                    <a:moveTo>
                      <a:pt x="81724" y="0"/>
                    </a:moveTo>
                    <a:lnTo>
                      <a:pt x="886754" y="0"/>
                    </a:lnTo>
                    <a:cubicBezTo>
                      <a:pt x="908429" y="0"/>
                      <a:pt x="929215" y="8610"/>
                      <a:pt x="944542" y="23936"/>
                    </a:cubicBezTo>
                    <a:cubicBezTo>
                      <a:pt x="959868" y="39263"/>
                      <a:pt x="968478" y="60049"/>
                      <a:pt x="968478" y="81724"/>
                    </a:cubicBezTo>
                    <a:lnTo>
                      <a:pt x="968478" y="1171949"/>
                    </a:lnTo>
                    <a:cubicBezTo>
                      <a:pt x="968478" y="1193624"/>
                      <a:pt x="959868" y="1214411"/>
                      <a:pt x="944542" y="1229737"/>
                    </a:cubicBezTo>
                    <a:cubicBezTo>
                      <a:pt x="929215" y="1245063"/>
                      <a:pt x="908429" y="1253673"/>
                      <a:pt x="886754" y="1253673"/>
                    </a:cubicBezTo>
                    <a:lnTo>
                      <a:pt x="81724" y="1253673"/>
                    </a:lnTo>
                    <a:cubicBezTo>
                      <a:pt x="60049" y="1253673"/>
                      <a:pt x="39263" y="1245063"/>
                      <a:pt x="23936" y="1229737"/>
                    </a:cubicBezTo>
                    <a:cubicBezTo>
                      <a:pt x="8610" y="1214411"/>
                      <a:pt x="0" y="1193624"/>
                      <a:pt x="0" y="1171949"/>
                    </a:cubicBezTo>
                    <a:lnTo>
                      <a:pt x="0" y="81724"/>
                    </a:lnTo>
                    <a:cubicBezTo>
                      <a:pt x="0" y="60049"/>
                      <a:pt x="8610" y="39263"/>
                      <a:pt x="23936" y="23936"/>
                    </a:cubicBezTo>
                    <a:cubicBezTo>
                      <a:pt x="39263" y="8610"/>
                      <a:pt x="60049" y="0"/>
                      <a:pt x="81724" y="0"/>
                    </a:cubicBezTo>
                    <a:close/>
                  </a:path>
                </a:pathLst>
              </a:custGeom>
              <a:solidFill>
                <a:srgbClr val="FFFCF7"/>
              </a:solidFill>
            </p:spPr>
          </p:sp>
          <p:sp>
            <p:nvSpPr>
              <p:cNvPr name="TextBox 33" id="33"/>
              <p:cNvSpPr txBox="true"/>
              <p:nvPr/>
            </p:nvSpPr>
            <p:spPr>
              <a:xfrm>
                <a:off x="0" y="-19050"/>
                <a:ext cx="968478" cy="1272723"/>
              </a:xfrm>
              <a:prstGeom prst="rect">
                <a:avLst/>
              </a:prstGeom>
            </p:spPr>
            <p:txBody>
              <a:bodyPr anchor="ctr" rtlCol="false" tIns="58806" lIns="58806" bIns="58806" rIns="58806"/>
              <a:lstStyle/>
              <a:p>
                <a:pPr algn="ctr">
                  <a:lnSpc>
                    <a:spcPts val="980"/>
                  </a:lnSpc>
                </a:pPr>
              </a:p>
            </p:txBody>
          </p:sp>
        </p:grpSp>
        <p:sp>
          <p:nvSpPr>
            <p:cNvPr name="Freeform 34" id="34"/>
            <p:cNvSpPr/>
            <p:nvPr/>
          </p:nvSpPr>
          <p:spPr>
            <a:xfrm flipH="false" flipV="false" rot="0">
              <a:off x="3954543" y="1970188"/>
              <a:ext cx="1459101" cy="1393442"/>
            </a:xfrm>
            <a:custGeom>
              <a:avLst/>
              <a:gdLst/>
              <a:ahLst/>
              <a:cxnLst/>
              <a:rect r="r" b="b" t="t" l="l"/>
              <a:pathLst>
                <a:path h="1393442" w="1459101">
                  <a:moveTo>
                    <a:pt x="0" y="0"/>
                  </a:moveTo>
                  <a:lnTo>
                    <a:pt x="1459102" y="0"/>
                  </a:lnTo>
                  <a:lnTo>
                    <a:pt x="1459102" y="1393442"/>
                  </a:lnTo>
                  <a:lnTo>
                    <a:pt x="0" y="1393442"/>
                  </a:lnTo>
                  <a:lnTo>
                    <a:pt x="0" y="0"/>
                  </a:lnTo>
                  <a:close/>
                </a:path>
              </a:pathLst>
            </a:custGeom>
            <a:blipFill>
              <a:blip r:embed="rId10"/>
              <a:stretch>
                <a:fillRect l="0" t="0" r="0" b="0"/>
              </a:stretch>
            </a:blipFill>
          </p:spPr>
        </p:sp>
        <p:sp>
          <p:nvSpPr>
            <p:cNvPr name="Freeform 35" id="35"/>
            <p:cNvSpPr/>
            <p:nvPr/>
          </p:nvSpPr>
          <p:spPr>
            <a:xfrm flipH="false" flipV="false" rot="-5400000">
              <a:off x="-2391497" y="5446648"/>
              <a:ext cx="8075606" cy="1365512"/>
            </a:xfrm>
            <a:custGeom>
              <a:avLst/>
              <a:gdLst/>
              <a:ahLst/>
              <a:cxnLst/>
              <a:rect r="r" b="b" t="t" l="l"/>
              <a:pathLst>
                <a:path h="1365512" w="8075606">
                  <a:moveTo>
                    <a:pt x="0" y="0"/>
                  </a:moveTo>
                  <a:lnTo>
                    <a:pt x="8075606" y="0"/>
                  </a:lnTo>
                  <a:lnTo>
                    <a:pt x="8075606" y="1365511"/>
                  </a:lnTo>
                  <a:lnTo>
                    <a:pt x="0" y="13655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3901409" y="4745120"/>
              <a:ext cx="1483906" cy="1483906"/>
            </a:xfrm>
            <a:custGeom>
              <a:avLst/>
              <a:gdLst/>
              <a:ahLst/>
              <a:cxnLst/>
              <a:rect r="r" b="b" t="t" l="l"/>
              <a:pathLst>
                <a:path h="1483906" w="1483906">
                  <a:moveTo>
                    <a:pt x="0" y="0"/>
                  </a:moveTo>
                  <a:lnTo>
                    <a:pt x="1483906" y="0"/>
                  </a:lnTo>
                  <a:lnTo>
                    <a:pt x="1483906" y="1483906"/>
                  </a:lnTo>
                  <a:lnTo>
                    <a:pt x="0" y="148390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7" id="37"/>
            <p:cNvGrpSpPr/>
            <p:nvPr/>
          </p:nvGrpSpPr>
          <p:grpSpPr>
            <a:xfrm rot="0">
              <a:off x="4699512" y="5091076"/>
              <a:ext cx="381417" cy="38141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9" id="39"/>
              <p:cNvSpPr txBox="true"/>
              <p:nvPr/>
            </p:nvSpPr>
            <p:spPr>
              <a:xfrm>
                <a:off x="76200" y="123825"/>
                <a:ext cx="660400" cy="612775"/>
              </a:xfrm>
              <a:prstGeom prst="rect">
                <a:avLst/>
              </a:prstGeom>
            </p:spPr>
            <p:txBody>
              <a:bodyPr anchor="ctr" rtlCol="false" tIns="58806" lIns="58806" bIns="58806" rIns="58806"/>
              <a:lstStyle/>
              <a:p>
                <a:pPr algn="ctr">
                  <a:lnSpc>
                    <a:spcPts val="2499"/>
                  </a:lnSpc>
                </a:pPr>
              </a:p>
            </p:txBody>
          </p:sp>
        </p:grpSp>
        <p:sp>
          <p:nvSpPr>
            <p:cNvPr name="Freeform 40" id="40"/>
            <p:cNvSpPr/>
            <p:nvPr/>
          </p:nvSpPr>
          <p:spPr>
            <a:xfrm flipH="false" flipV="false" rot="0">
              <a:off x="4693286" y="5126058"/>
              <a:ext cx="393868" cy="311454"/>
            </a:xfrm>
            <a:custGeom>
              <a:avLst/>
              <a:gdLst/>
              <a:ahLst/>
              <a:cxnLst/>
              <a:rect r="r" b="b" t="t" l="l"/>
              <a:pathLst>
                <a:path h="311454" w="393868">
                  <a:moveTo>
                    <a:pt x="0" y="0"/>
                  </a:moveTo>
                  <a:lnTo>
                    <a:pt x="393868" y="0"/>
                  </a:lnTo>
                  <a:lnTo>
                    <a:pt x="393868" y="311454"/>
                  </a:lnTo>
                  <a:lnTo>
                    <a:pt x="0" y="3114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false" rot="0">
              <a:off x="3982873" y="7708306"/>
              <a:ext cx="1402441" cy="1407642"/>
            </a:xfrm>
            <a:custGeom>
              <a:avLst/>
              <a:gdLst/>
              <a:ahLst/>
              <a:cxnLst/>
              <a:rect r="r" b="b" t="t" l="l"/>
              <a:pathLst>
                <a:path h="1407642" w="1402441">
                  <a:moveTo>
                    <a:pt x="0" y="0"/>
                  </a:moveTo>
                  <a:lnTo>
                    <a:pt x="1402442" y="0"/>
                  </a:lnTo>
                  <a:lnTo>
                    <a:pt x="1402442" y="1407641"/>
                  </a:lnTo>
                  <a:lnTo>
                    <a:pt x="0" y="14076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2" id="42"/>
            <p:cNvSpPr/>
            <p:nvPr/>
          </p:nvSpPr>
          <p:spPr>
            <a:xfrm flipH="false" flipV="false" rot="0">
              <a:off x="1722041" y="4786917"/>
              <a:ext cx="1307367" cy="1452630"/>
            </a:xfrm>
            <a:custGeom>
              <a:avLst/>
              <a:gdLst/>
              <a:ahLst/>
              <a:cxnLst/>
              <a:rect r="r" b="b" t="t" l="l"/>
              <a:pathLst>
                <a:path h="1452630" w="1307367">
                  <a:moveTo>
                    <a:pt x="0" y="0"/>
                  </a:moveTo>
                  <a:lnTo>
                    <a:pt x="1307367" y="0"/>
                  </a:lnTo>
                  <a:lnTo>
                    <a:pt x="1307367" y="1452630"/>
                  </a:lnTo>
                  <a:lnTo>
                    <a:pt x="0" y="145263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3" id="43"/>
            <p:cNvSpPr/>
            <p:nvPr/>
          </p:nvSpPr>
          <p:spPr>
            <a:xfrm flipH="false" flipV="false" rot="0">
              <a:off x="1572403" y="7652530"/>
              <a:ext cx="1606642" cy="1519193"/>
            </a:xfrm>
            <a:custGeom>
              <a:avLst/>
              <a:gdLst/>
              <a:ahLst/>
              <a:cxnLst/>
              <a:rect r="r" b="b" t="t" l="l"/>
              <a:pathLst>
                <a:path h="1519193" w="1606642">
                  <a:moveTo>
                    <a:pt x="0" y="0"/>
                  </a:moveTo>
                  <a:lnTo>
                    <a:pt x="1606642" y="0"/>
                  </a:lnTo>
                  <a:lnTo>
                    <a:pt x="1606642" y="1519193"/>
                  </a:lnTo>
                  <a:lnTo>
                    <a:pt x="0" y="1519193"/>
                  </a:lnTo>
                  <a:lnTo>
                    <a:pt x="0" y="0"/>
                  </a:lnTo>
                  <a:close/>
                </a:path>
              </a:pathLst>
            </a:custGeom>
            <a:blipFill>
              <a:blip r:embed="rId21"/>
              <a:stretch>
                <a:fillRect l="0" t="0" r="0" b="-13788"/>
              </a:stretch>
            </a:blipFill>
          </p:spPr>
        </p:sp>
        <p:sp>
          <p:nvSpPr>
            <p:cNvPr name="Freeform 44" id="44"/>
            <p:cNvSpPr/>
            <p:nvPr/>
          </p:nvSpPr>
          <p:spPr>
            <a:xfrm flipH="false" flipV="false" rot="0">
              <a:off x="1690044" y="1970188"/>
              <a:ext cx="1304058" cy="1377223"/>
            </a:xfrm>
            <a:custGeom>
              <a:avLst/>
              <a:gdLst/>
              <a:ahLst/>
              <a:cxnLst/>
              <a:rect r="r" b="b" t="t" l="l"/>
              <a:pathLst>
                <a:path h="1377223" w="1304058">
                  <a:moveTo>
                    <a:pt x="0" y="0"/>
                  </a:moveTo>
                  <a:lnTo>
                    <a:pt x="1304057" y="0"/>
                  </a:lnTo>
                  <a:lnTo>
                    <a:pt x="1304057" y="1377223"/>
                  </a:lnTo>
                  <a:lnTo>
                    <a:pt x="0" y="1377223"/>
                  </a:lnTo>
                  <a:lnTo>
                    <a:pt x="0" y="0"/>
                  </a:lnTo>
                  <a:close/>
                </a:path>
              </a:pathLst>
            </a:custGeom>
            <a:blipFill>
              <a:blip r:embed="rId22"/>
              <a:stretch>
                <a:fillRect l="0" t="0" r="0" b="0"/>
              </a:stretch>
            </a:blipFill>
          </p:spPr>
        </p:sp>
        <p:sp>
          <p:nvSpPr>
            <p:cNvPr name="TextBox 45" id="45"/>
            <p:cNvSpPr txBox="true"/>
            <p:nvPr/>
          </p:nvSpPr>
          <p:spPr>
            <a:xfrm rot="0">
              <a:off x="1499406" y="1335031"/>
              <a:ext cx="1650322" cy="555915"/>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Activity</a:t>
              </a:r>
            </a:p>
            <a:p>
              <a:pPr algn="ctr">
                <a:lnSpc>
                  <a:spcPts val="1648"/>
                </a:lnSpc>
              </a:pPr>
              <a:r>
                <a:rPr lang="en-US" sz="1408">
                  <a:solidFill>
                    <a:srgbClr val="000000"/>
                  </a:solidFill>
                  <a:latin typeface="TT Norms"/>
                </a:rPr>
                <a:t>Tracking</a:t>
              </a:r>
            </a:p>
          </p:txBody>
        </p:sp>
        <p:sp>
          <p:nvSpPr>
            <p:cNvPr name="TextBox 46" id="46"/>
            <p:cNvSpPr txBox="true"/>
            <p:nvPr/>
          </p:nvSpPr>
          <p:spPr>
            <a:xfrm rot="0">
              <a:off x="1503901" y="4220481"/>
              <a:ext cx="1650322" cy="555915"/>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Reminders and schedules</a:t>
              </a:r>
            </a:p>
          </p:txBody>
        </p:sp>
        <p:sp>
          <p:nvSpPr>
            <p:cNvPr name="TextBox 47" id="47"/>
            <p:cNvSpPr txBox="true"/>
            <p:nvPr/>
          </p:nvSpPr>
          <p:spPr>
            <a:xfrm rot="0">
              <a:off x="3839960" y="1454327"/>
              <a:ext cx="1650322" cy="281537"/>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Pet profile</a:t>
              </a:r>
            </a:p>
          </p:txBody>
        </p:sp>
        <p:sp>
          <p:nvSpPr>
            <p:cNvPr name="TextBox 48" id="48"/>
            <p:cNvSpPr txBox="true"/>
            <p:nvPr/>
          </p:nvSpPr>
          <p:spPr>
            <a:xfrm rot="0">
              <a:off x="3797793" y="4356218"/>
              <a:ext cx="1650322" cy="281537"/>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GPS tracking</a:t>
              </a:r>
            </a:p>
          </p:txBody>
        </p:sp>
        <p:sp>
          <p:nvSpPr>
            <p:cNvPr name="TextBox 49" id="49"/>
            <p:cNvSpPr txBox="true"/>
            <p:nvPr/>
          </p:nvSpPr>
          <p:spPr>
            <a:xfrm rot="0">
              <a:off x="1550563" y="7148805"/>
              <a:ext cx="1650322" cy="555915"/>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Medical records</a:t>
              </a:r>
            </a:p>
          </p:txBody>
        </p:sp>
        <p:sp>
          <p:nvSpPr>
            <p:cNvPr name="TextBox 50" id="50"/>
            <p:cNvSpPr txBox="true"/>
            <p:nvPr/>
          </p:nvSpPr>
          <p:spPr>
            <a:xfrm rot="0">
              <a:off x="3839960" y="7111132"/>
              <a:ext cx="1650322" cy="555915"/>
            </a:xfrm>
            <a:prstGeom prst="rect">
              <a:avLst/>
            </a:prstGeom>
          </p:spPr>
          <p:txBody>
            <a:bodyPr anchor="t" rtlCol="false" tIns="0" lIns="0" bIns="0" rIns="0">
              <a:spAutoFit/>
            </a:bodyPr>
            <a:lstStyle/>
            <a:p>
              <a:pPr algn="ctr">
                <a:lnSpc>
                  <a:spcPts val="1648"/>
                </a:lnSpc>
              </a:pPr>
              <a:r>
                <a:rPr lang="en-US" sz="1408">
                  <a:solidFill>
                    <a:srgbClr val="000000"/>
                  </a:solidFill>
                  <a:latin typeface="TT Norms"/>
                </a:rPr>
                <a:t>Social community</a:t>
              </a:r>
            </a:p>
          </p:txBody>
        </p:sp>
        <p:sp>
          <p:nvSpPr>
            <p:cNvPr name="Freeform 51" id="51"/>
            <p:cNvSpPr/>
            <p:nvPr/>
          </p:nvSpPr>
          <p:spPr>
            <a:xfrm flipH="false" flipV="false" rot="0">
              <a:off x="3396810" y="5993496"/>
              <a:ext cx="886301" cy="842792"/>
            </a:xfrm>
            <a:custGeom>
              <a:avLst/>
              <a:gdLst/>
              <a:ahLst/>
              <a:cxnLst/>
              <a:rect r="r" b="b" t="t" l="l"/>
              <a:pathLst>
                <a:path h="842792" w="886301">
                  <a:moveTo>
                    <a:pt x="0" y="0"/>
                  </a:moveTo>
                  <a:lnTo>
                    <a:pt x="886301" y="0"/>
                  </a:lnTo>
                  <a:lnTo>
                    <a:pt x="886301" y="842792"/>
                  </a:lnTo>
                  <a:lnTo>
                    <a:pt x="0" y="84279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52" id="52"/>
            <p:cNvSpPr txBox="true"/>
            <p:nvPr/>
          </p:nvSpPr>
          <p:spPr>
            <a:xfrm rot="0">
              <a:off x="3625241" y="6275926"/>
              <a:ext cx="429439" cy="387109"/>
            </a:xfrm>
            <a:prstGeom prst="rect">
              <a:avLst/>
            </a:prstGeom>
          </p:spPr>
          <p:txBody>
            <a:bodyPr anchor="t" rtlCol="false" tIns="0" lIns="0" bIns="0" rIns="0">
              <a:spAutoFit/>
            </a:bodyPr>
            <a:lstStyle/>
            <a:p>
              <a:pPr algn="ctr">
                <a:lnSpc>
                  <a:spcPts val="2474"/>
                </a:lnSpc>
              </a:pPr>
              <a:r>
                <a:rPr lang="en-US" sz="1767">
                  <a:solidFill>
                    <a:srgbClr val="FFFCF7"/>
                  </a:solidFill>
                  <a:latin typeface="Anton Bold"/>
                </a:rPr>
                <a:t>PRO</a:t>
              </a:r>
            </a:p>
          </p:txBody>
        </p:sp>
        <p:sp>
          <p:nvSpPr>
            <p:cNvPr name="Freeform 53" id="53"/>
            <p:cNvSpPr/>
            <p:nvPr/>
          </p:nvSpPr>
          <p:spPr>
            <a:xfrm flipH="false" flipV="false" rot="0">
              <a:off x="1095109" y="8953659"/>
              <a:ext cx="886301" cy="842792"/>
            </a:xfrm>
            <a:custGeom>
              <a:avLst/>
              <a:gdLst/>
              <a:ahLst/>
              <a:cxnLst/>
              <a:rect r="r" b="b" t="t" l="l"/>
              <a:pathLst>
                <a:path h="842792" w="886301">
                  <a:moveTo>
                    <a:pt x="0" y="0"/>
                  </a:moveTo>
                  <a:lnTo>
                    <a:pt x="886302" y="0"/>
                  </a:lnTo>
                  <a:lnTo>
                    <a:pt x="886302" y="842792"/>
                  </a:lnTo>
                  <a:lnTo>
                    <a:pt x="0" y="84279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54" id="54"/>
            <p:cNvSpPr txBox="true"/>
            <p:nvPr/>
          </p:nvSpPr>
          <p:spPr>
            <a:xfrm rot="0">
              <a:off x="1323541" y="9236088"/>
              <a:ext cx="429439" cy="387109"/>
            </a:xfrm>
            <a:prstGeom prst="rect">
              <a:avLst/>
            </a:prstGeom>
          </p:spPr>
          <p:txBody>
            <a:bodyPr anchor="t" rtlCol="false" tIns="0" lIns="0" bIns="0" rIns="0">
              <a:spAutoFit/>
            </a:bodyPr>
            <a:lstStyle/>
            <a:p>
              <a:pPr algn="ctr">
                <a:lnSpc>
                  <a:spcPts val="2474"/>
                </a:lnSpc>
              </a:pPr>
              <a:r>
                <a:rPr lang="en-US" sz="1767">
                  <a:solidFill>
                    <a:srgbClr val="FFFCF7"/>
                  </a:solidFill>
                  <a:latin typeface="Anton Bold"/>
                </a:rPr>
                <a:t>PRO</a:t>
              </a:r>
            </a:p>
          </p:txBody>
        </p:sp>
        <p:sp>
          <p:nvSpPr>
            <p:cNvPr name="Freeform 55" id="55"/>
            <p:cNvSpPr/>
            <p:nvPr/>
          </p:nvSpPr>
          <p:spPr>
            <a:xfrm flipH="false" flipV="false" rot="0">
              <a:off x="3396810" y="8953659"/>
              <a:ext cx="886301" cy="842792"/>
            </a:xfrm>
            <a:custGeom>
              <a:avLst/>
              <a:gdLst/>
              <a:ahLst/>
              <a:cxnLst/>
              <a:rect r="r" b="b" t="t" l="l"/>
              <a:pathLst>
                <a:path h="842792" w="886301">
                  <a:moveTo>
                    <a:pt x="0" y="0"/>
                  </a:moveTo>
                  <a:lnTo>
                    <a:pt x="886301" y="0"/>
                  </a:lnTo>
                  <a:lnTo>
                    <a:pt x="886301" y="842792"/>
                  </a:lnTo>
                  <a:lnTo>
                    <a:pt x="0" y="84279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56" id="56"/>
            <p:cNvSpPr txBox="true"/>
            <p:nvPr/>
          </p:nvSpPr>
          <p:spPr>
            <a:xfrm rot="0">
              <a:off x="3625241" y="9236088"/>
              <a:ext cx="429439" cy="387109"/>
            </a:xfrm>
            <a:prstGeom prst="rect">
              <a:avLst/>
            </a:prstGeom>
          </p:spPr>
          <p:txBody>
            <a:bodyPr anchor="t" rtlCol="false" tIns="0" lIns="0" bIns="0" rIns="0">
              <a:spAutoFit/>
            </a:bodyPr>
            <a:lstStyle/>
            <a:p>
              <a:pPr algn="ctr">
                <a:lnSpc>
                  <a:spcPts val="2474"/>
                </a:lnSpc>
              </a:pPr>
              <a:r>
                <a:rPr lang="en-US" sz="1767">
                  <a:solidFill>
                    <a:srgbClr val="FFFCF7"/>
                  </a:solidFill>
                  <a:latin typeface="Anton Bold"/>
                </a:rPr>
                <a:t>PRO</a:t>
              </a:r>
            </a:p>
          </p:txBody>
        </p:sp>
        <p:sp>
          <p:nvSpPr>
            <p:cNvPr name="Freeform 57" id="57"/>
            <p:cNvSpPr/>
            <p:nvPr/>
          </p:nvSpPr>
          <p:spPr>
            <a:xfrm flipH="false" flipV="false" rot="0">
              <a:off x="0" y="0"/>
              <a:ext cx="7042584" cy="11359006"/>
            </a:xfrm>
            <a:custGeom>
              <a:avLst/>
              <a:gdLst/>
              <a:ahLst/>
              <a:cxnLst/>
              <a:rect r="r" b="b" t="t" l="l"/>
              <a:pathLst>
                <a:path h="11359006" w="7042584">
                  <a:moveTo>
                    <a:pt x="0" y="0"/>
                  </a:moveTo>
                  <a:lnTo>
                    <a:pt x="7042584" y="0"/>
                  </a:lnTo>
                  <a:lnTo>
                    <a:pt x="7042584" y="11359006"/>
                  </a:lnTo>
                  <a:lnTo>
                    <a:pt x="0" y="11359006"/>
                  </a:lnTo>
                  <a:lnTo>
                    <a:pt x="0" y="0"/>
                  </a:lnTo>
                  <a:close/>
                </a:path>
              </a:pathLst>
            </a:custGeom>
            <a:blipFill>
              <a:blip r:embed="rId25"/>
              <a:stretch>
                <a:fillRect l="0" t="0" r="0" b="0"/>
              </a:stretch>
            </a:blipFill>
          </p:spPr>
        </p:sp>
      </p:grpSp>
      <p:grpSp>
        <p:nvGrpSpPr>
          <p:cNvPr name="Group 58" id="58"/>
          <p:cNvGrpSpPr/>
          <p:nvPr/>
        </p:nvGrpSpPr>
        <p:grpSpPr>
          <a:xfrm rot="0">
            <a:off x="12731488" y="883873"/>
            <a:ext cx="5281938" cy="8519255"/>
            <a:chOff x="0" y="0"/>
            <a:chExt cx="7042584" cy="11359006"/>
          </a:xfrm>
        </p:grpSpPr>
        <p:grpSp>
          <p:nvGrpSpPr>
            <p:cNvPr name="Group 59" id="59"/>
            <p:cNvGrpSpPr/>
            <p:nvPr/>
          </p:nvGrpSpPr>
          <p:grpSpPr>
            <a:xfrm rot="0">
              <a:off x="1022927" y="273295"/>
              <a:ext cx="4996730" cy="10479875"/>
              <a:chOff x="0" y="0"/>
              <a:chExt cx="1050756" cy="2203799"/>
            </a:xfrm>
          </p:grpSpPr>
          <p:sp>
            <p:nvSpPr>
              <p:cNvPr name="Freeform 60" id="60"/>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61" id="61"/>
              <p:cNvSpPr txBox="true"/>
              <p:nvPr/>
            </p:nvSpPr>
            <p:spPr>
              <a:xfrm>
                <a:off x="0" y="47625"/>
                <a:ext cx="1050756" cy="2156174"/>
              </a:xfrm>
              <a:prstGeom prst="rect">
                <a:avLst/>
              </a:prstGeom>
            </p:spPr>
            <p:txBody>
              <a:bodyPr anchor="ctr" rtlCol="false" tIns="51724" lIns="51724" bIns="51724" rIns="51724"/>
              <a:lstStyle/>
              <a:p>
                <a:pPr algn="ctr">
                  <a:lnSpc>
                    <a:spcPts val="2499"/>
                  </a:lnSpc>
                </a:pPr>
              </a:p>
            </p:txBody>
          </p:sp>
        </p:grpSp>
        <p:sp>
          <p:nvSpPr>
            <p:cNvPr name="Freeform 62" id="62"/>
            <p:cNvSpPr/>
            <p:nvPr/>
          </p:nvSpPr>
          <p:spPr>
            <a:xfrm flipH="false" flipV="false" rot="0">
              <a:off x="1095109" y="192180"/>
              <a:ext cx="4850627" cy="732004"/>
            </a:xfrm>
            <a:custGeom>
              <a:avLst/>
              <a:gdLst/>
              <a:ahLst/>
              <a:cxnLst/>
              <a:rect r="r" b="b" t="t" l="l"/>
              <a:pathLst>
                <a:path h="732004" w="4850627">
                  <a:moveTo>
                    <a:pt x="0" y="0"/>
                  </a:moveTo>
                  <a:lnTo>
                    <a:pt x="4850627" y="0"/>
                  </a:lnTo>
                  <a:lnTo>
                    <a:pt x="4850627" y="732004"/>
                  </a:lnTo>
                  <a:lnTo>
                    <a:pt x="0" y="732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3" id="63"/>
            <p:cNvSpPr/>
            <p:nvPr/>
          </p:nvSpPr>
          <p:spPr>
            <a:xfrm rot="0">
              <a:off x="1091445" y="6951743"/>
              <a:ext cx="4850627" cy="3738412"/>
            </a:xfrm>
            <a:prstGeom prst="rect">
              <a:avLst/>
            </a:prstGeom>
            <a:solidFill>
              <a:srgbClr val="000000"/>
            </a:solidFill>
          </p:spPr>
        </p:sp>
        <p:sp>
          <p:nvSpPr>
            <p:cNvPr name="AutoShape 64" id="64"/>
            <p:cNvSpPr/>
            <p:nvPr/>
          </p:nvSpPr>
          <p:spPr>
            <a:xfrm rot="0">
              <a:off x="1347780" y="7578270"/>
              <a:ext cx="2597294" cy="242281"/>
            </a:xfrm>
            <a:prstGeom prst="rect">
              <a:avLst/>
            </a:prstGeom>
            <a:solidFill>
              <a:srgbClr val="FFFFFF"/>
            </a:solidFill>
          </p:spPr>
        </p:sp>
        <p:grpSp>
          <p:nvGrpSpPr>
            <p:cNvPr name="Group 65" id="65"/>
            <p:cNvGrpSpPr/>
            <p:nvPr/>
          </p:nvGrpSpPr>
          <p:grpSpPr>
            <a:xfrm rot="0">
              <a:off x="1347780" y="7162438"/>
              <a:ext cx="93028" cy="93028"/>
              <a:chOff x="0" y="0"/>
              <a:chExt cx="6350000" cy="6350000"/>
            </a:xfrm>
          </p:grpSpPr>
          <p:sp>
            <p:nvSpPr>
              <p:cNvPr name="Freeform 66" id="6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7" id="67"/>
            <p:cNvGrpSpPr/>
            <p:nvPr/>
          </p:nvGrpSpPr>
          <p:grpSpPr>
            <a:xfrm rot="0">
              <a:off x="1773479" y="7162438"/>
              <a:ext cx="93028" cy="93028"/>
              <a:chOff x="0" y="0"/>
              <a:chExt cx="6350000" cy="6350000"/>
            </a:xfrm>
          </p:grpSpPr>
          <p:sp>
            <p:nvSpPr>
              <p:cNvPr name="Freeform 68" id="6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9" id="69"/>
            <p:cNvGrpSpPr/>
            <p:nvPr/>
          </p:nvGrpSpPr>
          <p:grpSpPr>
            <a:xfrm rot="0">
              <a:off x="1542667" y="7162438"/>
              <a:ext cx="93028" cy="93028"/>
              <a:chOff x="0" y="0"/>
              <a:chExt cx="6350000" cy="6350000"/>
            </a:xfrm>
          </p:grpSpPr>
          <p:sp>
            <p:nvSpPr>
              <p:cNvPr name="Freeform 70" id="7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1" id="71"/>
            <p:cNvGrpSpPr/>
            <p:nvPr/>
          </p:nvGrpSpPr>
          <p:grpSpPr>
            <a:xfrm rot="0">
              <a:off x="1968366" y="7162438"/>
              <a:ext cx="93028" cy="93028"/>
              <a:chOff x="0" y="0"/>
              <a:chExt cx="6350000" cy="6350000"/>
            </a:xfrm>
          </p:grpSpPr>
          <p:sp>
            <p:nvSpPr>
              <p:cNvPr name="Freeform 72" id="7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73" id="73"/>
            <p:cNvSpPr/>
            <p:nvPr/>
          </p:nvSpPr>
          <p:spPr>
            <a:xfrm>
              <a:off x="1095109" y="8449962"/>
              <a:ext cx="4850627" cy="0"/>
            </a:xfrm>
            <a:prstGeom prst="line">
              <a:avLst/>
            </a:prstGeom>
            <a:ln cap="rnd" w="11716">
              <a:solidFill>
                <a:srgbClr val="FFFFFF"/>
              </a:solidFill>
              <a:prstDash val="solid"/>
              <a:headEnd type="none" len="sm" w="sm"/>
              <a:tailEnd type="none" len="sm" w="sm"/>
            </a:ln>
          </p:spPr>
        </p:sp>
        <p:sp>
          <p:nvSpPr>
            <p:cNvPr name="AutoShape 74" id="74"/>
            <p:cNvSpPr/>
            <p:nvPr/>
          </p:nvSpPr>
          <p:spPr>
            <a:xfrm>
              <a:off x="1068012" y="10455825"/>
              <a:ext cx="4850627" cy="0"/>
            </a:xfrm>
            <a:prstGeom prst="line">
              <a:avLst/>
            </a:prstGeom>
            <a:ln cap="rnd" w="11716">
              <a:solidFill>
                <a:srgbClr val="FFFFFF"/>
              </a:solidFill>
              <a:prstDash val="solid"/>
              <a:headEnd type="none" len="sm" w="sm"/>
              <a:tailEnd type="none" len="sm" w="sm"/>
            </a:ln>
          </p:spPr>
        </p:sp>
        <p:sp>
          <p:nvSpPr>
            <p:cNvPr name="AutoShape 75" id="75"/>
            <p:cNvSpPr/>
            <p:nvPr/>
          </p:nvSpPr>
          <p:spPr>
            <a:xfrm rot="0">
              <a:off x="1968366" y="8746675"/>
              <a:ext cx="2231740" cy="167295"/>
            </a:xfrm>
            <a:prstGeom prst="rect">
              <a:avLst/>
            </a:prstGeom>
            <a:solidFill>
              <a:srgbClr val="FFFFFF"/>
            </a:solidFill>
          </p:spPr>
        </p:sp>
        <p:sp>
          <p:nvSpPr>
            <p:cNvPr name="AutoShape 76" id="76"/>
            <p:cNvSpPr/>
            <p:nvPr/>
          </p:nvSpPr>
          <p:spPr>
            <a:xfrm rot="0">
              <a:off x="1968366" y="9030214"/>
              <a:ext cx="1378779" cy="167295"/>
            </a:xfrm>
            <a:prstGeom prst="rect">
              <a:avLst/>
            </a:prstGeom>
            <a:solidFill>
              <a:srgbClr val="FFFFFF"/>
            </a:solidFill>
          </p:spPr>
        </p:sp>
        <p:sp>
          <p:nvSpPr>
            <p:cNvPr name="Freeform 77" id="77"/>
            <p:cNvSpPr/>
            <p:nvPr/>
          </p:nvSpPr>
          <p:spPr>
            <a:xfrm flipH="false" flipV="false" rot="0">
              <a:off x="1296297" y="8746675"/>
              <a:ext cx="283875" cy="385509"/>
            </a:xfrm>
            <a:custGeom>
              <a:avLst/>
              <a:gdLst/>
              <a:ahLst/>
              <a:cxnLst/>
              <a:rect r="r" b="b" t="t" l="l"/>
              <a:pathLst>
                <a:path h="385509" w="283875">
                  <a:moveTo>
                    <a:pt x="0" y="0"/>
                  </a:moveTo>
                  <a:lnTo>
                    <a:pt x="283875" y="0"/>
                  </a:lnTo>
                  <a:lnTo>
                    <a:pt x="283875" y="385509"/>
                  </a:lnTo>
                  <a:lnTo>
                    <a:pt x="0" y="38550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AutoShape 78" id="78"/>
            <p:cNvSpPr/>
            <p:nvPr/>
          </p:nvSpPr>
          <p:spPr>
            <a:xfrm rot="0">
              <a:off x="1968366" y="9646501"/>
              <a:ext cx="2231740" cy="167295"/>
            </a:xfrm>
            <a:prstGeom prst="rect">
              <a:avLst/>
            </a:prstGeom>
            <a:solidFill>
              <a:srgbClr val="FFFFFF"/>
            </a:solidFill>
          </p:spPr>
        </p:sp>
        <p:sp>
          <p:nvSpPr>
            <p:cNvPr name="AutoShape 79" id="79"/>
            <p:cNvSpPr/>
            <p:nvPr/>
          </p:nvSpPr>
          <p:spPr>
            <a:xfrm rot="0">
              <a:off x="1968366" y="9930040"/>
              <a:ext cx="1378779" cy="167295"/>
            </a:xfrm>
            <a:prstGeom prst="rect">
              <a:avLst/>
            </a:prstGeom>
            <a:solidFill>
              <a:srgbClr val="FFFFFF"/>
            </a:solidFill>
          </p:spPr>
        </p:sp>
        <p:sp>
          <p:nvSpPr>
            <p:cNvPr name="Freeform 80" id="80"/>
            <p:cNvSpPr/>
            <p:nvPr/>
          </p:nvSpPr>
          <p:spPr>
            <a:xfrm flipH="false" flipV="false" rot="0">
              <a:off x="1296297" y="9646501"/>
              <a:ext cx="283875" cy="385509"/>
            </a:xfrm>
            <a:custGeom>
              <a:avLst/>
              <a:gdLst/>
              <a:ahLst/>
              <a:cxnLst/>
              <a:rect r="r" b="b" t="t" l="l"/>
              <a:pathLst>
                <a:path h="385509" w="283875">
                  <a:moveTo>
                    <a:pt x="0" y="0"/>
                  </a:moveTo>
                  <a:lnTo>
                    <a:pt x="283875" y="0"/>
                  </a:lnTo>
                  <a:lnTo>
                    <a:pt x="283875" y="385509"/>
                  </a:lnTo>
                  <a:lnTo>
                    <a:pt x="0" y="38550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AutoShape 81" id="81"/>
            <p:cNvSpPr/>
            <p:nvPr/>
          </p:nvSpPr>
          <p:spPr>
            <a:xfrm rot="0">
              <a:off x="1068012" y="3189415"/>
              <a:ext cx="4874060" cy="3591788"/>
            </a:xfrm>
            <a:prstGeom prst="rect">
              <a:avLst/>
            </a:prstGeom>
            <a:solidFill>
              <a:srgbClr val="A4A3A3"/>
            </a:solidFill>
          </p:spPr>
        </p:sp>
        <p:sp>
          <p:nvSpPr>
            <p:cNvPr name="Freeform 82" id="82"/>
            <p:cNvSpPr/>
            <p:nvPr/>
          </p:nvSpPr>
          <p:spPr>
            <a:xfrm flipH="false" flipV="false" rot="0">
              <a:off x="1107136" y="3211444"/>
              <a:ext cx="4838600" cy="3555638"/>
            </a:xfrm>
            <a:custGeom>
              <a:avLst/>
              <a:gdLst/>
              <a:ahLst/>
              <a:cxnLst/>
              <a:rect r="r" b="b" t="t" l="l"/>
              <a:pathLst>
                <a:path h="3555638" w="4838600">
                  <a:moveTo>
                    <a:pt x="0" y="0"/>
                  </a:moveTo>
                  <a:lnTo>
                    <a:pt x="4838600" y="0"/>
                  </a:lnTo>
                  <a:lnTo>
                    <a:pt x="4838600" y="3555638"/>
                  </a:lnTo>
                  <a:lnTo>
                    <a:pt x="0" y="3555638"/>
                  </a:lnTo>
                  <a:lnTo>
                    <a:pt x="0" y="0"/>
                  </a:lnTo>
                  <a:close/>
                </a:path>
              </a:pathLst>
            </a:custGeom>
            <a:blipFill>
              <a:blip r:embed="rId28">
                <a:extLst>
                  <a:ext uri="{96DAC541-7B7A-43D3-8B79-37D633B846F1}">
                    <asvg:svgBlip xmlns:asvg="http://schemas.microsoft.com/office/drawing/2016/SVG/main" r:embed="rId29"/>
                  </a:ext>
                </a:extLst>
              </a:blip>
              <a:stretch>
                <a:fillRect l="-32538" t="-62997" r="-32084" b="-61025"/>
              </a:stretch>
            </a:blipFill>
          </p:spPr>
        </p:sp>
        <p:sp>
          <p:nvSpPr>
            <p:cNvPr name="Freeform 83" id="83"/>
            <p:cNvSpPr/>
            <p:nvPr/>
          </p:nvSpPr>
          <p:spPr>
            <a:xfrm flipH="false" flipV="false" rot="0">
              <a:off x="2213236" y="3718925"/>
              <a:ext cx="393738" cy="590606"/>
            </a:xfrm>
            <a:custGeom>
              <a:avLst/>
              <a:gdLst/>
              <a:ahLst/>
              <a:cxnLst/>
              <a:rect r="r" b="b" t="t" l="l"/>
              <a:pathLst>
                <a:path h="590606" w="393738">
                  <a:moveTo>
                    <a:pt x="0" y="0"/>
                  </a:moveTo>
                  <a:lnTo>
                    <a:pt x="393738" y="0"/>
                  </a:lnTo>
                  <a:lnTo>
                    <a:pt x="393738" y="590607"/>
                  </a:lnTo>
                  <a:lnTo>
                    <a:pt x="0" y="59060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84" id="84"/>
            <p:cNvSpPr/>
            <p:nvPr/>
          </p:nvSpPr>
          <p:spPr>
            <a:xfrm flipH="false" flipV="false" rot="0">
              <a:off x="3329567" y="5378490"/>
              <a:ext cx="393738" cy="590606"/>
            </a:xfrm>
            <a:custGeom>
              <a:avLst/>
              <a:gdLst/>
              <a:ahLst/>
              <a:cxnLst/>
              <a:rect r="r" b="b" t="t" l="l"/>
              <a:pathLst>
                <a:path h="590606" w="393738">
                  <a:moveTo>
                    <a:pt x="0" y="0"/>
                  </a:moveTo>
                  <a:lnTo>
                    <a:pt x="393738" y="0"/>
                  </a:lnTo>
                  <a:lnTo>
                    <a:pt x="393738" y="590606"/>
                  </a:lnTo>
                  <a:lnTo>
                    <a:pt x="0" y="59060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85" id="85"/>
            <p:cNvSpPr/>
            <p:nvPr/>
          </p:nvSpPr>
          <p:spPr>
            <a:xfrm flipH="false" flipV="false" rot="0">
              <a:off x="4553443" y="4126953"/>
              <a:ext cx="393738" cy="590606"/>
            </a:xfrm>
            <a:custGeom>
              <a:avLst/>
              <a:gdLst/>
              <a:ahLst/>
              <a:cxnLst/>
              <a:rect r="r" b="b" t="t" l="l"/>
              <a:pathLst>
                <a:path h="590606" w="393738">
                  <a:moveTo>
                    <a:pt x="0" y="0"/>
                  </a:moveTo>
                  <a:lnTo>
                    <a:pt x="393738" y="0"/>
                  </a:lnTo>
                  <a:lnTo>
                    <a:pt x="393738" y="590606"/>
                  </a:lnTo>
                  <a:lnTo>
                    <a:pt x="0" y="59060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86" id="86"/>
            <p:cNvSpPr/>
            <p:nvPr/>
          </p:nvSpPr>
          <p:spPr>
            <a:xfrm flipH="false" flipV="false" rot="0">
              <a:off x="0" y="0"/>
              <a:ext cx="7042584" cy="11359006"/>
            </a:xfrm>
            <a:custGeom>
              <a:avLst/>
              <a:gdLst/>
              <a:ahLst/>
              <a:cxnLst/>
              <a:rect r="r" b="b" t="t" l="l"/>
              <a:pathLst>
                <a:path h="11359006" w="7042584">
                  <a:moveTo>
                    <a:pt x="0" y="0"/>
                  </a:moveTo>
                  <a:lnTo>
                    <a:pt x="7042584" y="0"/>
                  </a:lnTo>
                  <a:lnTo>
                    <a:pt x="7042584" y="11359006"/>
                  </a:lnTo>
                  <a:lnTo>
                    <a:pt x="0" y="11359006"/>
                  </a:lnTo>
                  <a:lnTo>
                    <a:pt x="0" y="0"/>
                  </a:lnTo>
                  <a:close/>
                </a:path>
              </a:pathLst>
            </a:custGeom>
            <a:blipFill>
              <a:blip r:embed="rId25"/>
              <a:stretch>
                <a:fillRect l="0" t="0" r="0" b="0"/>
              </a:stretch>
            </a:blipFill>
          </p:spPr>
        </p:sp>
        <p:grpSp>
          <p:nvGrpSpPr>
            <p:cNvPr name="Group 87" id="87"/>
            <p:cNvGrpSpPr/>
            <p:nvPr/>
          </p:nvGrpSpPr>
          <p:grpSpPr>
            <a:xfrm rot="0">
              <a:off x="4890220" y="322505"/>
              <a:ext cx="433646" cy="471355"/>
              <a:chOff x="0" y="0"/>
              <a:chExt cx="91191" cy="99121"/>
            </a:xfrm>
          </p:grpSpPr>
          <p:sp>
            <p:nvSpPr>
              <p:cNvPr name="Freeform 88" id="88"/>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89" id="89"/>
              <p:cNvSpPr txBox="true"/>
              <p:nvPr/>
            </p:nvSpPr>
            <p:spPr>
              <a:xfrm>
                <a:off x="0" y="47625"/>
                <a:ext cx="91191" cy="51496"/>
              </a:xfrm>
              <a:prstGeom prst="rect">
                <a:avLst/>
              </a:prstGeom>
            </p:spPr>
            <p:txBody>
              <a:bodyPr anchor="ctr" rtlCol="false" tIns="51724" lIns="51724" bIns="51724" rIns="51724"/>
              <a:lstStyle/>
              <a:p>
                <a:pPr algn="ctr">
                  <a:lnSpc>
                    <a:spcPts val="2499"/>
                  </a:lnSpc>
                </a:pPr>
              </a:p>
            </p:txBody>
          </p:sp>
        </p:grpSp>
        <p:sp>
          <p:nvSpPr>
            <p:cNvPr name="Freeform 90" id="90"/>
            <p:cNvSpPr/>
            <p:nvPr/>
          </p:nvSpPr>
          <p:spPr>
            <a:xfrm flipH="false" flipV="false" rot="0">
              <a:off x="5107043" y="419836"/>
              <a:ext cx="230728" cy="253801"/>
            </a:xfrm>
            <a:custGeom>
              <a:avLst/>
              <a:gdLst/>
              <a:ahLst/>
              <a:cxnLst/>
              <a:rect r="r" b="b" t="t" l="l"/>
              <a:pathLst>
                <a:path h="253801" w="230728">
                  <a:moveTo>
                    <a:pt x="0" y="0"/>
                  </a:moveTo>
                  <a:lnTo>
                    <a:pt x="230729" y="0"/>
                  </a:lnTo>
                  <a:lnTo>
                    <a:pt x="230729" y="253800"/>
                  </a:lnTo>
                  <a:lnTo>
                    <a:pt x="0" y="253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1" id="91"/>
            <p:cNvSpPr txBox="true"/>
            <p:nvPr/>
          </p:nvSpPr>
          <p:spPr>
            <a:xfrm rot="0">
              <a:off x="1542667" y="1828864"/>
              <a:ext cx="3937763" cy="569091"/>
            </a:xfrm>
            <a:prstGeom prst="rect">
              <a:avLst/>
            </a:prstGeom>
          </p:spPr>
          <p:txBody>
            <a:bodyPr anchor="t" rtlCol="false" tIns="0" lIns="0" bIns="0" rIns="0">
              <a:spAutoFit/>
            </a:bodyPr>
            <a:lstStyle/>
            <a:p>
              <a:pPr algn="ctr">
                <a:lnSpc>
                  <a:spcPts val="1763"/>
                </a:lnSpc>
              </a:pPr>
              <a:r>
                <a:rPr lang="en-US" sz="1199">
                  <a:solidFill>
                    <a:srgbClr val="FFFFFF"/>
                  </a:solidFill>
                  <a:latin typeface="DM Sans"/>
                </a:rPr>
                <a:t>Select a location to obtain more information about it.</a:t>
              </a:r>
            </a:p>
          </p:txBody>
        </p:sp>
        <p:sp>
          <p:nvSpPr>
            <p:cNvPr name="TextBox 92" id="92"/>
            <p:cNvSpPr txBox="true"/>
            <p:nvPr/>
          </p:nvSpPr>
          <p:spPr>
            <a:xfrm rot="0">
              <a:off x="1530950" y="1367307"/>
              <a:ext cx="3978945" cy="408064"/>
            </a:xfrm>
            <a:prstGeom prst="rect">
              <a:avLst/>
            </a:prstGeom>
          </p:spPr>
          <p:txBody>
            <a:bodyPr anchor="t" rtlCol="false" tIns="0" lIns="0" bIns="0" rIns="0">
              <a:spAutoFit/>
            </a:bodyPr>
            <a:lstStyle/>
            <a:p>
              <a:pPr algn="ctr">
                <a:lnSpc>
                  <a:spcPts val="2236"/>
                </a:lnSpc>
              </a:pPr>
              <a:r>
                <a:rPr lang="en-US" sz="2214" spc="-39">
                  <a:solidFill>
                    <a:srgbClr val="FFFFFF"/>
                  </a:solidFill>
                  <a:latin typeface="Poppins Medium"/>
                </a:rPr>
                <a:t>Pet tracking results:</a:t>
              </a:r>
            </a:p>
          </p:txBody>
        </p:sp>
        <p:sp>
          <p:nvSpPr>
            <p:cNvPr name="TextBox 93" id="93"/>
            <p:cNvSpPr txBox="true"/>
            <p:nvPr/>
          </p:nvSpPr>
          <p:spPr>
            <a:xfrm rot="0">
              <a:off x="373191" y="7547581"/>
              <a:ext cx="3937763" cy="276179"/>
            </a:xfrm>
            <a:prstGeom prst="rect">
              <a:avLst/>
            </a:prstGeom>
          </p:spPr>
          <p:txBody>
            <a:bodyPr anchor="t" rtlCol="false" tIns="0" lIns="0" bIns="0" rIns="0">
              <a:spAutoFit/>
            </a:bodyPr>
            <a:lstStyle/>
            <a:p>
              <a:pPr algn="ctr">
                <a:lnSpc>
                  <a:spcPts val="1763"/>
                </a:lnSpc>
              </a:pPr>
              <a:r>
                <a:rPr lang="en-US" sz="1199">
                  <a:solidFill>
                    <a:srgbClr val="000000"/>
                  </a:solidFill>
                  <a:latin typeface="DM Sans"/>
                </a:rPr>
                <a:t>List of tracked pets:</a:t>
              </a:r>
            </a:p>
          </p:txBody>
        </p:sp>
      </p:grpSp>
      <p:sp>
        <p:nvSpPr>
          <p:cNvPr name="Freeform 94" id="94"/>
          <p:cNvSpPr/>
          <p:nvPr/>
        </p:nvSpPr>
        <p:spPr>
          <a:xfrm flipH="true" flipV="false" rot="5400000">
            <a:off x="6315433" y="546291"/>
            <a:ext cx="519780" cy="1422285"/>
          </a:xfrm>
          <a:custGeom>
            <a:avLst/>
            <a:gdLst/>
            <a:ahLst/>
            <a:cxnLst/>
            <a:rect r="r" b="b" t="t" l="l"/>
            <a:pathLst>
              <a:path h="1422285" w="519780">
                <a:moveTo>
                  <a:pt x="519780" y="0"/>
                </a:moveTo>
                <a:lnTo>
                  <a:pt x="0" y="0"/>
                </a:lnTo>
                <a:lnTo>
                  <a:pt x="0" y="1422284"/>
                </a:lnTo>
                <a:lnTo>
                  <a:pt x="519780" y="1422284"/>
                </a:lnTo>
                <a:lnTo>
                  <a:pt x="5197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5" id="95"/>
          <p:cNvSpPr txBox="true"/>
          <p:nvPr/>
        </p:nvSpPr>
        <p:spPr>
          <a:xfrm rot="0">
            <a:off x="5074538" y="620979"/>
            <a:ext cx="3780393" cy="1327469"/>
          </a:xfrm>
          <a:prstGeom prst="rect">
            <a:avLst/>
          </a:prstGeom>
        </p:spPr>
        <p:txBody>
          <a:bodyPr anchor="t" rtlCol="false" tIns="0" lIns="0" bIns="0" rIns="0">
            <a:spAutoFit/>
          </a:bodyPr>
          <a:lstStyle/>
          <a:p>
            <a:pPr algn="ctr">
              <a:lnSpc>
                <a:spcPts val="5092"/>
              </a:lnSpc>
            </a:pPr>
            <a:r>
              <a:rPr lang="en-US" sz="5092">
                <a:solidFill>
                  <a:srgbClr val="91612F"/>
                </a:solidFill>
                <a:latin typeface="Linux Biolinum Bold"/>
              </a:rPr>
              <a:t>Whole Eco-system</a:t>
            </a:r>
          </a:p>
        </p:txBody>
      </p:sp>
      <p:sp>
        <p:nvSpPr>
          <p:cNvPr name="Freeform 96" id="96"/>
          <p:cNvSpPr/>
          <p:nvPr/>
        </p:nvSpPr>
        <p:spPr>
          <a:xfrm flipH="true" flipV="false" rot="5400000">
            <a:off x="10546956" y="266057"/>
            <a:ext cx="519780" cy="1422285"/>
          </a:xfrm>
          <a:custGeom>
            <a:avLst/>
            <a:gdLst/>
            <a:ahLst/>
            <a:cxnLst/>
            <a:rect r="r" b="b" t="t" l="l"/>
            <a:pathLst>
              <a:path h="1422285" w="519780">
                <a:moveTo>
                  <a:pt x="519780" y="0"/>
                </a:moveTo>
                <a:lnTo>
                  <a:pt x="0" y="0"/>
                </a:lnTo>
                <a:lnTo>
                  <a:pt x="0" y="1422284"/>
                </a:lnTo>
                <a:lnTo>
                  <a:pt x="519780" y="1422284"/>
                </a:lnTo>
                <a:lnTo>
                  <a:pt x="5197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7" id="97"/>
          <p:cNvSpPr txBox="true"/>
          <p:nvPr/>
        </p:nvSpPr>
        <p:spPr>
          <a:xfrm rot="0">
            <a:off x="9416282" y="641323"/>
            <a:ext cx="4216058" cy="1327469"/>
          </a:xfrm>
          <a:prstGeom prst="rect">
            <a:avLst/>
          </a:prstGeom>
        </p:spPr>
        <p:txBody>
          <a:bodyPr anchor="t" rtlCol="false" tIns="0" lIns="0" bIns="0" rIns="0">
            <a:spAutoFit/>
          </a:bodyPr>
          <a:lstStyle/>
          <a:p>
            <a:pPr>
              <a:lnSpc>
                <a:spcPts val="5092"/>
              </a:lnSpc>
            </a:pPr>
            <a:r>
              <a:rPr lang="en-US" sz="5092">
                <a:solidFill>
                  <a:srgbClr val="91612F"/>
                </a:solidFill>
                <a:latin typeface="Linux Biolinum Bold"/>
              </a:rPr>
              <a:t>Satisfaction</a:t>
            </a:r>
          </a:p>
          <a:p>
            <a:pPr>
              <a:lnSpc>
                <a:spcPts val="5092"/>
              </a:lnSpc>
            </a:pPr>
          </a:p>
        </p:txBody>
      </p:sp>
      <p:sp>
        <p:nvSpPr>
          <p:cNvPr name="Freeform 98" id="98"/>
          <p:cNvSpPr/>
          <p:nvPr/>
        </p:nvSpPr>
        <p:spPr>
          <a:xfrm flipH="true" flipV="false" rot="5400000">
            <a:off x="6288204" y="7785741"/>
            <a:ext cx="519780" cy="1422285"/>
          </a:xfrm>
          <a:custGeom>
            <a:avLst/>
            <a:gdLst/>
            <a:ahLst/>
            <a:cxnLst/>
            <a:rect r="r" b="b" t="t" l="l"/>
            <a:pathLst>
              <a:path h="1422285" w="519780">
                <a:moveTo>
                  <a:pt x="519780" y="0"/>
                </a:moveTo>
                <a:lnTo>
                  <a:pt x="0" y="0"/>
                </a:lnTo>
                <a:lnTo>
                  <a:pt x="0" y="1422284"/>
                </a:lnTo>
                <a:lnTo>
                  <a:pt x="519780" y="1422284"/>
                </a:lnTo>
                <a:lnTo>
                  <a:pt x="5197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9" id="99"/>
          <p:cNvSpPr txBox="true"/>
          <p:nvPr/>
        </p:nvSpPr>
        <p:spPr>
          <a:xfrm rot="0">
            <a:off x="5306987" y="8204118"/>
            <a:ext cx="3020976" cy="1327469"/>
          </a:xfrm>
          <a:prstGeom prst="rect">
            <a:avLst/>
          </a:prstGeom>
        </p:spPr>
        <p:txBody>
          <a:bodyPr anchor="t" rtlCol="false" tIns="0" lIns="0" bIns="0" rIns="0">
            <a:spAutoFit/>
          </a:bodyPr>
          <a:lstStyle/>
          <a:p>
            <a:pPr algn="ctr">
              <a:lnSpc>
                <a:spcPts val="5092"/>
              </a:lnSpc>
            </a:pPr>
            <a:r>
              <a:rPr lang="en-US" sz="5092">
                <a:solidFill>
                  <a:srgbClr val="91612F"/>
                </a:solidFill>
                <a:latin typeface="Linux Biolinum Bold"/>
              </a:rPr>
              <a:t>Ease of use</a:t>
            </a:r>
          </a:p>
        </p:txBody>
      </p:sp>
      <p:sp>
        <p:nvSpPr>
          <p:cNvPr name="Freeform 100" id="100"/>
          <p:cNvSpPr/>
          <p:nvPr/>
        </p:nvSpPr>
        <p:spPr>
          <a:xfrm flipH="true" flipV="false" rot="5400000">
            <a:off x="10654341" y="7785741"/>
            <a:ext cx="519780" cy="1422285"/>
          </a:xfrm>
          <a:custGeom>
            <a:avLst/>
            <a:gdLst/>
            <a:ahLst/>
            <a:cxnLst/>
            <a:rect r="r" b="b" t="t" l="l"/>
            <a:pathLst>
              <a:path h="1422285" w="519780">
                <a:moveTo>
                  <a:pt x="519780" y="0"/>
                </a:moveTo>
                <a:lnTo>
                  <a:pt x="0" y="0"/>
                </a:lnTo>
                <a:lnTo>
                  <a:pt x="0" y="1422284"/>
                </a:lnTo>
                <a:lnTo>
                  <a:pt x="519780" y="1422284"/>
                </a:lnTo>
                <a:lnTo>
                  <a:pt x="5197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1" id="101"/>
          <p:cNvSpPr txBox="true"/>
          <p:nvPr/>
        </p:nvSpPr>
        <p:spPr>
          <a:xfrm rot="0">
            <a:off x="9416282" y="8204118"/>
            <a:ext cx="3814160" cy="680779"/>
          </a:xfrm>
          <a:prstGeom prst="rect">
            <a:avLst/>
          </a:prstGeom>
        </p:spPr>
        <p:txBody>
          <a:bodyPr anchor="t" rtlCol="false" tIns="0" lIns="0" bIns="0" rIns="0">
            <a:spAutoFit/>
          </a:bodyPr>
          <a:lstStyle/>
          <a:p>
            <a:pPr>
              <a:lnSpc>
                <a:spcPts val="5092"/>
              </a:lnSpc>
            </a:pPr>
            <a:r>
              <a:rPr lang="en-US" sz="5092">
                <a:solidFill>
                  <a:srgbClr val="91612F"/>
                </a:solidFill>
                <a:latin typeface="Linux Biolinum Bold"/>
              </a:rPr>
              <a:t>Innovation</a:t>
            </a:r>
          </a:p>
        </p:txBody>
      </p:sp>
      <p:grpSp>
        <p:nvGrpSpPr>
          <p:cNvPr name="Group 102" id="102"/>
          <p:cNvGrpSpPr/>
          <p:nvPr/>
        </p:nvGrpSpPr>
        <p:grpSpPr>
          <a:xfrm rot="0">
            <a:off x="5903618" y="2467786"/>
            <a:ext cx="6480764" cy="5641082"/>
            <a:chOff x="0" y="0"/>
            <a:chExt cx="8641019" cy="7521443"/>
          </a:xfrm>
        </p:grpSpPr>
        <p:sp>
          <p:nvSpPr>
            <p:cNvPr name="Freeform 103" id="103"/>
            <p:cNvSpPr/>
            <p:nvPr/>
          </p:nvSpPr>
          <p:spPr>
            <a:xfrm flipH="false" flipV="false" rot="0">
              <a:off x="217757" y="0"/>
              <a:ext cx="8423261" cy="6696493"/>
            </a:xfrm>
            <a:custGeom>
              <a:avLst/>
              <a:gdLst/>
              <a:ahLst/>
              <a:cxnLst/>
              <a:rect r="r" b="b" t="t" l="l"/>
              <a:pathLst>
                <a:path h="6696493" w="8423261">
                  <a:moveTo>
                    <a:pt x="0" y="0"/>
                  </a:moveTo>
                  <a:lnTo>
                    <a:pt x="8423262" y="0"/>
                  </a:lnTo>
                  <a:lnTo>
                    <a:pt x="8423262" y="6696493"/>
                  </a:lnTo>
                  <a:lnTo>
                    <a:pt x="0" y="6696493"/>
                  </a:lnTo>
                  <a:lnTo>
                    <a:pt x="0" y="0"/>
                  </a:lnTo>
                  <a:close/>
                </a:path>
              </a:pathLst>
            </a:custGeom>
            <a:blipFill>
              <a:blip r:embed="rId32"/>
              <a:stretch>
                <a:fillRect l="0" t="0" r="0" b="0"/>
              </a:stretch>
            </a:blipFill>
          </p:spPr>
        </p:sp>
        <p:sp>
          <p:nvSpPr>
            <p:cNvPr name="Freeform 104" id="104"/>
            <p:cNvSpPr/>
            <p:nvPr/>
          </p:nvSpPr>
          <p:spPr>
            <a:xfrm flipH="false" flipV="false" rot="-5922471">
              <a:off x="311726" y="3223635"/>
              <a:ext cx="3980585" cy="4048052"/>
            </a:xfrm>
            <a:custGeom>
              <a:avLst/>
              <a:gdLst/>
              <a:ahLst/>
              <a:cxnLst/>
              <a:rect r="r" b="b" t="t" l="l"/>
              <a:pathLst>
                <a:path h="4048052" w="3980585">
                  <a:moveTo>
                    <a:pt x="0" y="0"/>
                  </a:moveTo>
                  <a:lnTo>
                    <a:pt x="3980585" y="0"/>
                  </a:lnTo>
                  <a:lnTo>
                    <a:pt x="3980585" y="4048053"/>
                  </a:lnTo>
                  <a:lnTo>
                    <a:pt x="0" y="4048053"/>
                  </a:lnTo>
                  <a:lnTo>
                    <a:pt x="0" y="0"/>
                  </a:lnTo>
                  <a:close/>
                </a:path>
              </a:pathLst>
            </a:custGeom>
            <a:blipFill>
              <a:blip r:embed="rId33"/>
              <a:stretch>
                <a:fillRect l="0" t="0" r="0" b="0"/>
              </a:stretch>
            </a:blipFill>
          </p:spPr>
        </p:sp>
        <p:sp>
          <p:nvSpPr>
            <p:cNvPr name="Freeform 105" id="105"/>
            <p:cNvSpPr/>
            <p:nvPr/>
          </p:nvSpPr>
          <p:spPr>
            <a:xfrm flipH="false" flipV="false" rot="1227081">
              <a:off x="1775697" y="5230130"/>
              <a:ext cx="488900" cy="491726"/>
            </a:xfrm>
            <a:custGeom>
              <a:avLst/>
              <a:gdLst/>
              <a:ahLst/>
              <a:cxnLst/>
              <a:rect r="r" b="b" t="t" l="l"/>
              <a:pathLst>
                <a:path h="491726" w="488900">
                  <a:moveTo>
                    <a:pt x="0" y="0"/>
                  </a:moveTo>
                  <a:lnTo>
                    <a:pt x="488900" y="0"/>
                  </a:lnTo>
                  <a:lnTo>
                    <a:pt x="488900" y="491726"/>
                  </a:lnTo>
                  <a:lnTo>
                    <a:pt x="0" y="491726"/>
                  </a:lnTo>
                  <a:lnTo>
                    <a:pt x="0" y="0"/>
                  </a:lnTo>
                  <a:close/>
                </a:path>
              </a:pathLst>
            </a:custGeom>
            <a:blipFill>
              <a:blip r:embed="rId34"/>
              <a:stretch>
                <a:fillRect l="0" t="0" r="0" b="0"/>
              </a:stretch>
            </a:blipFill>
          </p:spPr>
        </p:sp>
      </p:grpSp>
      <p:sp>
        <p:nvSpPr>
          <p:cNvPr name="Freeform 106" id="106"/>
          <p:cNvSpPr/>
          <p:nvPr/>
        </p:nvSpPr>
        <p:spPr>
          <a:xfrm flipH="false" flipV="false" rot="0">
            <a:off x="15721669" y="7795623"/>
            <a:ext cx="2566331" cy="1380509"/>
          </a:xfrm>
          <a:custGeom>
            <a:avLst/>
            <a:gdLst/>
            <a:ahLst/>
            <a:cxnLst/>
            <a:rect r="r" b="b" t="t" l="l"/>
            <a:pathLst>
              <a:path h="1380509" w="2566331">
                <a:moveTo>
                  <a:pt x="0" y="0"/>
                </a:moveTo>
                <a:lnTo>
                  <a:pt x="2566331" y="0"/>
                </a:lnTo>
                <a:lnTo>
                  <a:pt x="2566331" y="1380509"/>
                </a:lnTo>
                <a:lnTo>
                  <a:pt x="0" y="1380509"/>
                </a:lnTo>
                <a:lnTo>
                  <a:pt x="0" y="0"/>
                </a:lnTo>
                <a:close/>
              </a:path>
            </a:pathLst>
          </a:custGeom>
          <a:blipFill>
            <a:blip r:embed="rId35"/>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85803" y="2185740"/>
            <a:ext cx="9841750" cy="5915520"/>
          </a:xfrm>
          <a:custGeom>
            <a:avLst/>
            <a:gdLst/>
            <a:ahLst/>
            <a:cxnLst/>
            <a:rect r="r" b="b" t="t" l="l"/>
            <a:pathLst>
              <a:path h="5915520" w="9841750">
                <a:moveTo>
                  <a:pt x="0" y="0"/>
                </a:moveTo>
                <a:lnTo>
                  <a:pt x="9841750" y="0"/>
                </a:lnTo>
                <a:lnTo>
                  <a:pt x="9841750" y="5915520"/>
                </a:lnTo>
                <a:lnTo>
                  <a:pt x="0" y="5915520"/>
                </a:lnTo>
                <a:lnTo>
                  <a:pt x="0" y="0"/>
                </a:lnTo>
                <a:close/>
              </a:path>
            </a:pathLst>
          </a:custGeom>
          <a:blipFill>
            <a:blip r:embed="rId6"/>
            <a:stretch>
              <a:fillRect l="0" t="0" r="0" b="0"/>
            </a:stretch>
          </a:blipFill>
        </p:spPr>
      </p:sp>
      <p:sp>
        <p:nvSpPr>
          <p:cNvPr name="Freeform 7" id="7"/>
          <p:cNvSpPr/>
          <p:nvPr/>
        </p:nvSpPr>
        <p:spPr>
          <a:xfrm flipH="false" flipV="false" rot="0">
            <a:off x="290858" y="4692104"/>
            <a:ext cx="6428679" cy="902793"/>
          </a:xfrm>
          <a:custGeom>
            <a:avLst/>
            <a:gdLst/>
            <a:ahLst/>
            <a:cxnLst/>
            <a:rect r="r" b="b" t="t" l="l"/>
            <a:pathLst>
              <a:path h="902793" w="6428679">
                <a:moveTo>
                  <a:pt x="0" y="0"/>
                </a:moveTo>
                <a:lnTo>
                  <a:pt x="6428679" y="0"/>
                </a:lnTo>
                <a:lnTo>
                  <a:pt x="6428679" y="902792"/>
                </a:lnTo>
                <a:lnTo>
                  <a:pt x="0" y="902792"/>
                </a:lnTo>
                <a:lnTo>
                  <a:pt x="0" y="0"/>
                </a:lnTo>
                <a:close/>
              </a:path>
            </a:pathLst>
          </a:custGeom>
          <a:blipFill>
            <a:blip r:embed="rId7"/>
            <a:stretch>
              <a:fillRect l="0" t="0" r="0" b="0"/>
            </a:stretch>
          </a:blipFill>
        </p:spPr>
      </p:sp>
      <p:sp>
        <p:nvSpPr>
          <p:cNvPr name="TextBox 8" id="8"/>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Amortization of computers</a:t>
            </a:r>
          </a:p>
        </p:txBody>
      </p:sp>
      <p:sp>
        <p:nvSpPr>
          <p:cNvPr name="TextBox 9" id="9"/>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84574" y="1869295"/>
            <a:ext cx="12910500" cy="7760035"/>
          </a:xfrm>
          <a:custGeom>
            <a:avLst/>
            <a:gdLst/>
            <a:ahLst/>
            <a:cxnLst/>
            <a:rect r="r" b="b" t="t" l="l"/>
            <a:pathLst>
              <a:path h="7760035" w="12910500">
                <a:moveTo>
                  <a:pt x="0" y="0"/>
                </a:moveTo>
                <a:lnTo>
                  <a:pt x="12910500" y="0"/>
                </a:lnTo>
                <a:lnTo>
                  <a:pt x="12910500" y="7760034"/>
                </a:lnTo>
                <a:lnTo>
                  <a:pt x="0" y="7760034"/>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 Monthly Income</a:t>
            </a: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67202" y="2164000"/>
            <a:ext cx="14153595" cy="7094300"/>
          </a:xfrm>
          <a:custGeom>
            <a:avLst/>
            <a:gdLst/>
            <a:ahLst/>
            <a:cxnLst/>
            <a:rect r="r" b="b" t="t" l="l"/>
            <a:pathLst>
              <a:path h="7094300" w="14153595">
                <a:moveTo>
                  <a:pt x="0" y="0"/>
                </a:moveTo>
                <a:lnTo>
                  <a:pt x="14153596" y="0"/>
                </a:lnTo>
                <a:lnTo>
                  <a:pt x="14153596" y="7094300"/>
                </a:lnTo>
                <a:lnTo>
                  <a:pt x="0" y="7094300"/>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Monthly loss</a:t>
            </a: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928313"/>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WHY YOU SHOULD INVEST?</a:t>
            </a:r>
          </a:p>
        </p:txBody>
      </p:sp>
      <p:sp>
        <p:nvSpPr>
          <p:cNvPr name="Freeform 7" id="7"/>
          <p:cNvSpPr/>
          <p:nvPr/>
        </p:nvSpPr>
        <p:spPr>
          <a:xfrm flipH="true" flipV="false" rot="5400000">
            <a:off x="2209869" y="1977026"/>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5400000">
            <a:off x="2209869" y="4242924"/>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5400000">
            <a:off x="2209869" y="6391622"/>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3312283" y="2375811"/>
            <a:ext cx="5215158" cy="1626032"/>
            <a:chOff x="0" y="0"/>
            <a:chExt cx="6953545" cy="2168042"/>
          </a:xfrm>
        </p:grpSpPr>
        <p:sp>
          <p:nvSpPr>
            <p:cNvPr name="TextBox 11" id="11"/>
            <p:cNvSpPr txBox="true"/>
            <p:nvPr/>
          </p:nvSpPr>
          <p:spPr>
            <a:xfrm rot="0">
              <a:off x="0" y="38100"/>
              <a:ext cx="6953545" cy="886616"/>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FAST RECOVERY AND PROFITABILITY</a:t>
              </a:r>
            </a:p>
          </p:txBody>
        </p:sp>
        <p:sp>
          <p:nvSpPr>
            <p:cNvPr name="TextBox 12" id="12"/>
            <p:cNvSpPr txBox="true"/>
            <p:nvPr/>
          </p:nvSpPr>
          <p:spPr>
            <a:xfrm rot="0">
              <a:off x="0" y="1131559"/>
              <a:ext cx="6953545" cy="1036483"/>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Even in the worst case, the recovery and the profit is guaranteed.</a:t>
              </a:r>
            </a:p>
          </p:txBody>
        </p:sp>
      </p:grpSp>
      <p:grpSp>
        <p:nvGrpSpPr>
          <p:cNvPr name="Group 13" id="13"/>
          <p:cNvGrpSpPr/>
          <p:nvPr/>
        </p:nvGrpSpPr>
        <p:grpSpPr>
          <a:xfrm rot="0">
            <a:off x="3425952" y="4533789"/>
            <a:ext cx="5215158" cy="2026064"/>
            <a:chOff x="0" y="0"/>
            <a:chExt cx="6953545" cy="2701418"/>
          </a:xfrm>
        </p:grpSpPr>
        <p:sp>
          <p:nvSpPr>
            <p:cNvPr name="TextBox 14" id="14"/>
            <p:cNvSpPr txBox="true"/>
            <p:nvPr/>
          </p:nvSpPr>
          <p:spPr>
            <a:xfrm rot="0">
              <a:off x="0" y="38100"/>
              <a:ext cx="6953545" cy="886616"/>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WELL-STABLISHED BRAND SUPPORT</a:t>
              </a:r>
            </a:p>
          </p:txBody>
        </p:sp>
        <p:sp>
          <p:nvSpPr>
            <p:cNvPr name="TextBox 15" id="15"/>
            <p:cNvSpPr txBox="true"/>
            <p:nvPr/>
          </p:nvSpPr>
          <p:spPr>
            <a:xfrm rot="0">
              <a:off x="0" y="1131559"/>
              <a:ext cx="6953545" cy="1569859"/>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Our partners, KIWOKO are one of the big players of the Pet Care sector so it will help to increase our recognition.</a:t>
              </a:r>
            </a:p>
          </p:txBody>
        </p:sp>
      </p:grpSp>
      <p:grpSp>
        <p:nvGrpSpPr>
          <p:cNvPr name="Group 16" id="16"/>
          <p:cNvGrpSpPr/>
          <p:nvPr/>
        </p:nvGrpSpPr>
        <p:grpSpPr>
          <a:xfrm rot="0">
            <a:off x="3425952" y="6927477"/>
            <a:ext cx="5215158" cy="2426096"/>
            <a:chOff x="0" y="0"/>
            <a:chExt cx="6953545" cy="3234794"/>
          </a:xfrm>
        </p:grpSpPr>
        <p:sp>
          <p:nvSpPr>
            <p:cNvPr name="TextBox 17" id="17"/>
            <p:cNvSpPr txBox="true"/>
            <p:nvPr/>
          </p:nvSpPr>
          <p:spPr>
            <a:xfrm rot="0">
              <a:off x="0" y="38100"/>
              <a:ext cx="6953545" cy="886616"/>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COMPETITIVE PRICES AND EXTRA FEATURES</a:t>
              </a:r>
            </a:p>
          </p:txBody>
        </p:sp>
        <p:sp>
          <p:nvSpPr>
            <p:cNvPr name="TextBox 18" id="18"/>
            <p:cNvSpPr txBox="true"/>
            <p:nvPr/>
          </p:nvSpPr>
          <p:spPr>
            <a:xfrm rot="0">
              <a:off x="0" y="1131559"/>
              <a:ext cx="6953545" cy="2103235"/>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PocketPaw provides an All-in-One tool at a very competitive price with some innovative features to differentiate us from our competitors-</a:t>
              </a:r>
            </a:p>
          </p:txBody>
        </p:sp>
      </p:grpSp>
      <p:sp>
        <p:nvSpPr>
          <p:cNvPr name="Freeform 19" id="19"/>
          <p:cNvSpPr/>
          <p:nvPr/>
        </p:nvSpPr>
        <p:spPr>
          <a:xfrm flipH="true" flipV="false" rot="5400000">
            <a:off x="10230521" y="1977026"/>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true" flipV="false" rot="5400000">
            <a:off x="10230521" y="4242924"/>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5400000">
            <a:off x="10230521" y="6391622"/>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1336302" y="2451269"/>
            <a:ext cx="5215158" cy="1711045"/>
            <a:chOff x="0" y="0"/>
            <a:chExt cx="6953545" cy="2281393"/>
          </a:xfrm>
        </p:grpSpPr>
        <p:sp>
          <p:nvSpPr>
            <p:cNvPr name="TextBox 23" id="23"/>
            <p:cNvSpPr txBox="true"/>
            <p:nvPr/>
          </p:nvSpPr>
          <p:spPr>
            <a:xfrm rot="0">
              <a:off x="0" y="38100"/>
              <a:ext cx="6953545" cy="466591"/>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NO STRONG COMPETITOR</a:t>
              </a:r>
            </a:p>
          </p:txBody>
        </p:sp>
        <p:sp>
          <p:nvSpPr>
            <p:cNvPr name="TextBox 24" id="24"/>
            <p:cNvSpPr txBox="true"/>
            <p:nvPr/>
          </p:nvSpPr>
          <p:spPr>
            <a:xfrm rot="0">
              <a:off x="0" y="711534"/>
              <a:ext cx="6953545" cy="1569859"/>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Since pet care applications are not a huge market, there are not any competitor that monopolize the market.</a:t>
              </a:r>
            </a:p>
          </p:txBody>
        </p:sp>
      </p:grpSp>
      <p:grpSp>
        <p:nvGrpSpPr>
          <p:cNvPr name="Group 25" id="25"/>
          <p:cNvGrpSpPr/>
          <p:nvPr/>
        </p:nvGrpSpPr>
        <p:grpSpPr>
          <a:xfrm rot="0">
            <a:off x="11336302" y="4720811"/>
            <a:ext cx="5215158" cy="1311013"/>
            <a:chOff x="0" y="0"/>
            <a:chExt cx="6953545" cy="1748018"/>
          </a:xfrm>
        </p:grpSpPr>
        <p:sp>
          <p:nvSpPr>
            <p:cNvPr name="TextBox 26" id="26"/>
            <p:cNvSpPr txBox="true"/>
            <p:nvPr/>
          </p:nvSpPr>
          <p:spPr>
            <a:xfrm rot="0">
              <a:off x="0" y="38100"/>
              <a:ext cx="6953545" cy="466591"/>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HIGH MARKET ATTRACTIVNESS</a:t>
              </a:r>
            </a:p>
          </p:txBody>
        </p:sp>
        <p:sp>
          <p:nvSpPr>
            <p:cNvPr name="TextBox 27" id="27"/>
            <p:cNvSpPr txBox="true"/>
            <p:nvPr/>
          </p:nvSpPr>
          <p:spPr>
            <a:xfrm rot="0">
              <a:off x="0" y="711534"/>
              <a:ext cx="6953545" cy="1036483"/>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As we have analyzed, the sector is very attractive to a company such as ours.</a:t>
              </a:r>
            </a:p>
          </p:txBody>
        </p:sp>
      </p:grpSp>
      <p:grpSp>
        <p:nvGrpSpPr>
          <p:cNvPr name="Group 28" id="28"/>
          <p:cNvGrpSpPr/>
          <p:nvPr/>
        </p:nvGrpSpPr>
        <p:grpSpPr>
          <a:xfrm rot="0">
            <a:off x="11450602" y="6790407"/>
            <a:ext cx="5215158" cy="2426096"/>
            <a:chOff x="0" y="0"/>
            <a:chExt cx="6953545" cy="3234794"/>
          </a:xfrm>
        </p:grpSpPr>
        <p:sp>
          <p:nvSpPr>
            <p:cNvPr name="TextBox 29" id="29"/>
            <p:cNvSpPr txBox="true"/>
            <p:nvPr/>
          </p:nvSpPr>
          <p:spPr>
            <a:xfrm rot="0">
              <a:off x="0" y="38100"/>
              <a:ext cx="6953545" cy="886616"/>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MORE THAN ONE SOURCE OF INCOME</a:t>
              </a:r>
            </a:p>
          </p:txBody>
        </p:sp>
        <p:sp>
          <p:nvSpPr>
            <p:cNvPr name="TextBox 30" id="30"/>
            <p:cNvSpPr txBox="true"/>
            <p:nvPr/>
          </p:nvSpPr>
          <p:spPr>
            <a:xfrm rot="0">
              <a:off x="0" y="1131559"/>
              <a:ext cx="6953545" cy="2103235"/>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PocketPaw is not just a App or a GPS Tracker, it aims to be a whole ecosystem so we will be able to earn money from ads and promotions.</a:t>
              </a:r>
            </a:p>
          </p:txBody>
        </p:sp>
      </p:grpSp>
      <p:sp>
        <p:nvSpPr>
          <p:cNvPr name="TextBox 31" id="31"/>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10253" y="2050776"/>
            <a:ext cx="12259142" cy="7368527"/>
          </a:xfrm>
          <a:custGeom>
            <a:avLst/>
            <a:gdLst/>
            <a:ahLst/>
            <a:cxnLst/>
            <a:rect r="r" b="b" t="t" l="l"/>
            <a:pathLst>
              <a:path h="7368527" w="12259142">
                <a:moveTo>
                  <a:pt x="0" y="0"/>
                </a:moveTo>
                <a:lnTo>
                  <a:pt x="12259142" y="0"/>
                </a:lnTo>
                <a:lnTo>
                  <a:pt x="12259142" y="7368527"/>
                </a:lnTo>
                <a:lnTo>
                  <a:pt x="0" y="7368527"/>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72731" y="1869295"/>
            <a:ext cx="12942538" cy="7779292"/>
          </a:xfrm>
          <a:custGeom>
            <a:avLst/>
            <a:gdLst/>
            <a:ahLst/>
            <a:cxnLst/>
            <a:rect r="r" b="b" t="t" l="l"/>
            <a:pathLst>
              <a:path h="7779292" w="12942538">
                <a:moveTo>
                  <a:pt x="0" y="0"/>
                </a:moveTo>
                <a:lnTo>
                  <a:pt x="12942538" y="0"/>
                </a:lnTo>
                <a:lnTo>
                  <a:pt x="12942538" y="7779291"/>
                </a:lnTo>
                <a:lnTo>
                  <a:pt x="0" y="7779291"/>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55017" y="1869295"/>
            <a:ext cx="12777967" cy="7680374"/>
          </a:xfrm>
          <a:custGeom>
            <a:avLst/>
            <a:gdLst/>
            <a:ahLst/>
            <a:cxnLst/>
            <a:rect r="r" b="b" t="t" l="l"/>
            <a:pathLst>
              <a:path h="7680374" w="12777967">
                <a:moveTo>
                  <a:pt x="0" y="0"/>
                </a:moveTo>
                <a:lnTo>
                  <a:pt x="12777966" y="0"/>
                </a:lnTo>
                <a:lnTo>
                  <a:pt x="12777966" y="7680373"/>
                </a:lnTo>
                <a:lnTo>
                  <a:pt x="0" y="7680373"/>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
        <p:nvSpPr>
          <p:cNvPr name="TextBox 8" id="8"/>
          <p:cNvSpPr txBox="true"/>
          <p:nvPr/>
        </p:nvSpPr>
        <p:spPr>
          <a:xfrm rot="1599708">
            <a:off x="839923" y="4133854"/>
            <a:ext cx="16642151" cy="2310366"/>
          </a:xfrm>
          <a:prstGeom prst="rect">
            <a:avLst/>
          </a:prstGeom>
        </p:spPr>
        <p:txBody>
          <a:bodyPr anchor="t" rtlCol="false" tIns="0" lIns="0" bIns="0" rIns="0">
            <a:spAutoFit/>
          </a:bodyPr>
          <a:lstStyle/>
          <a:p>
            <a:pPr algn="ctr">
              <a:lnSpc>
                <a:spcPts val="17352"/>
              </a:lnSpc>
            </a:pPr>
            <a:r>
              <a:rPr lang="en-US" sz="17352">
                <a:solidFill>
                  <a:srgbClr val="91612F">
                    <a:alpha val="17647"/>
                  </a:srgbClr>
                </a:solidFill>
                <a:latin typeface="Linux Biolinum"/>
              </a:rPr>
              <a:t>BACKUP SLIDES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8413073" y="357447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17122" y="8220420"/>
            <a:ext cx="8329703" cy="3952823"/>
          </a:xfrm>
          <a:custGeom>
            <a:avLst/>
            <a:gdLst/>
            <a:ahLst/>
            <a:cxnLst/>
            <a:rect r="r" b="b" t="t" l="l"/>
            <a:pathLst>
              <a:path h="3952823" w="8329703">
                <a:moveTo>
                  <a:pt x="0" y="0"/>
                </a:moveTo>
                <a:lnTo>
                  <a:pt x="8329703" y="0"/>
                </a:lnTo>
                <a:lnTo>
                  <a:pt x="8329703" y="3952822"/>
                </a:lnTo>
                <a:lnTo>
                  <a:pt x="0" y="3952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2058577" y="5243183"/>
            <a:ext cx="13707104" cy="0"/>
          </a:xfrm>
          <a:prstGeom prst="line">
            <a:avLst/>
          </a:prstGeom>
          <a:ln cap="flat" w="19050">
            <a:solidFill>
              <a:srgbClr val="91612F"/>
            </a:solidFill>
            <a:prstDash val="solid"/>
            <a:headEnd type="none" len="sm" w="sm"/>
            <a:tailEnd type="none" len="sm" w="sm"/>
          </a:ln>
        </p:spPr>
      </p:sp>
      <p:sp>
        <p:nvSpPr>
          <p:cNvPr name="AutoShape 5" id="5"/>
          <p:cNvSpPr/>
          <p:nvPr/>
        </p:nvSpPr>
        <p:spPr>
          <a:xfrm rot="0">
            <a:off x="2030816" y="4632659"/>
            <a:ext cx="13707104" cy="0"/>
          </a:xfrm>
          <a:prstGeom prst="line">
            <a:avLst/>
          </a:prstGeom>
          <a:ln cap="flat" w="19050">
            <a:solidFill>
              <a:srgbClr val="91612F"/>
            </a:solidFill>
            <a:prstDash val="solid"/>
            <a:headEnd type="none" len="sm" w="sm"/>
            <a:tailEnd type="none" len="sm" w="sm"/>
          </a:ln>
        </p:spPr>
      </p:sp>
      <p:sp>
        <p:nvSpPr>
          <p:cNvPr name="AutoShape 6" id="6"/>
          <p:cNvSpPr/>
          <p:nvPr/>
        </p:nvSpPr>
        <p:spPr>
          <a:xfrm rot="0">
            <a:off x="2075961" y="3439818"/>
            <a:ext cx="13707104" cy="0"/>
          </a:xfrm>
          <a:prstGeom prst="line">
            <a:avLst/>
          </a:prstGeom>
          <a:ln cap="flat" w="19050">
            <a:solidFill>
              <a:srgbClr val="91612F"/>
            </a:solidFill>
            <a:prstDash val="solid"/>
            <a:headEnd type="none" len="sm" w="sm"/>
            <a:tailEnd type="none" len="sm" w="sm"/>
          </a:ln>
        </p:spPr>
      </p:sp>
      <p:grpSp>
        <p:nvGrpSpPr>
          <p:cNvPr name="Group 7" id="7"/>
          <p:cNvGrpSpPr/>
          <p:nvPr/>
        </p:nvGrpSpPr>
        <p:grpSpPr>
          <a:xfrm rot="0">
            <a:off x="1902937" y="2395244"/>
            <a:ext cx="14046144" cy="854075"/>
            <a:chOff x="0" y="0"/>
            <a:chExt cx="954730" cy="58052"/>
          </a:xfrm>
        </p:grpSpPr>
        <p:sp>
          <p:nvSpPr>
            <p:cNvPr name="Freeform 8" id="8"/>
            <p:cNvSpPr/>
            <p:nvPr/>
          </p:nvSpPr>
          <p:spPr>
            <a:xfrm flipH="false" flipV="false" rot="0">
              <a:off x="0" y="0"/>
              <a:ext cx="954730" cy="58052"/>
            </a:xfrm>
            <a:custGeom>
              <a:avLst/>
              <a:gdLst/>
              <a:ahLst/>
              <a:cxnLst/>
              <a:rect r="r" b="b" t="t" l="l"/>
              <a:pathLst>
                <a:path h="58052" w="954730">
                  <a:moveTo>
                    <a:pt x="7165" y="0"/>
                  </a:moveTo>
                  <a:lnTo>
                    <a:pt x="947565" y="0"/>
                  </a:lnTo>
                  <a:cubicBezTo>
                    <a:pt x="951522" y="0"/>
                    <a:pt x="954730" y="3208"/>
                    <a:pt x="954730" y="7165"/>
                  </a:cubicBezTo>
                  <a:lnTo>
                    <a:pt x="954730" y="50887"/>
                  </a:lnTo>
                  <a:cubicBezTo>
                    <a:pt x="954730" y="54844"/>
                    <a:pt x="951522" y="58052"/>
                    <a:pt x="947565" y="58052"/>
                  </a:cubicBezTo>
                  <a:lnTo>
                    <a:pt x="7165" y="58052"/>
                  </a:lnTo>
                  <a:cubicBezTo>
                    <a:pt x="3208" y="58052"/>
                    <a:pt x="0" y="54844"/>
                    <a:pt x="0" y="50887"/>
                  </a:cubicBezTo>
                  <a:lnTo>
                    <a:pt x="0" y="7165"/>
                  </a:lnTo>
                  <a:cubicBezTo>
                    <a:pt x="0" y="3208"/>
                    <a:pt x="3208" y="0"/>
                    <a:pt x="7165" y="0"/>
                  </a:cubicBezTo>
                  <a:close/>
                </a:path>
              </a:pathLst>
            </a:custGeom>
            <a:solidFill>
              <a:srgbClr val="FFE3DB"/>
            </a:solidFill>
          </p:spPr>
        </p:sp>
        <p:sp>
          <p:nvSpPr>
            <p:cNvPr name="TextBox 9" id="9"/>
            <p:cNvSpPr txBox="true"/>
            <p:nvPr/>
          </p:nvSpPr>
          <p:spPr>
            <a:xfrm>
              <a:off x="0" y="-66675"/>
              <a:ext cx="954730" cy="124727"/>
            </a:xfrm>
            <a:prstGeom prst="rect">
              <a:avLst/>
            </a:prstGeom>
          </p:spPr>
          <p:txBody>
            <a:bodyPr anchor="ctr" rtlCol="false" tIns="50800" lIns="50800" bIns="50800" rIns="50800"/>
            <a:lstStyle/>
            <a:p>
              <a:pPr algn="ctr">
                <a:lnSpc>
                  <a:spcPts val="5180"/>
                </a:lnSpc>
              </a:pPr>
            </a:p>
          </p:txBody>
        </p:sp>
      </p:grpSp>
      <p:sp>
        <p:nvSpPr>
          <p:cNvPr name="TextBox 10" id="10"/>
          <p:cNvSpPr txBox="true"/>
          <p:nvPr/>
        </p:nvSpPr>
        <p:spPr>
          <a:xfrm rot="0">
            <a:off x="7318616" y="2491120"/>
            <a:ext cx="2545907" cy="747596"/>
          </a:xfrm>
          <a:prstGeom prst="rect">
            <a:avLst/>
          </a:prstGeom>
        </p:spPr>
        <p:txBody>
          <a:bodyPr anchor="t" rtlCol="false" tIns="0" lIns="0" bIns="0" rIns="0">
            <a:spAutoFit/>
          </a:bodyPr>
          <a:lstStyle/>
          <a:p>
            <a:pPr algn="ctr">
              <a:lnSpc>
                <a:spcPts val="6044"/>
              </a:lnSpc>
            </a:pPr>
            <a:r>
              <a:rPr lang="en-US" sz="4380">
                <a:solidFill>
                  <a:srgbClr val="91612F"/>
                </a:solidFill>
                <a:latin typeface="Linux Biolinum"/>
              </a:rPr>
              <a:t>Basic</a:t>
            </a:r>
          </a:p>
        </p:txBody>
      </p:sp>
      <p:sp>
        <p:nvSpPr>
          <p:cNvPr name="TextBox 11" id="11"/>
          <p:cNvSpPr txBox="true"/>
          <p:nvPr/>
        </p:nvSpPr>
        <p:spPr>
          <a:xfrm rot="0">
            <a:off x="12273195" y="2491120"/>
            <a:ext cx="2545907" cy="747596"/>
          </a:xfrm>
          <a:prstGeom prst="rect">
            <a:avLst/>
          </a:prstGeom>
        </p:spPr>
        <p:txBody>
          <a:bodyPr anchor="t" rtlCol="false" tIns="0" lIns="0" bIns="0" rIns="0">
            <a:spAutoFit/>
          </a:bodyPr>
          <a:lstStyle/>
          <a:p>
            <a:pPr algn="ctr">
              <a:lnSpc>
                <a:spcPts val="6044"/>
              </a:lnSpc>
            </a:pPr>
            <a:r>
              <a:rPr lang="en-US" sz="4380">
                <a:solidFill>
                  <a:srgbClr val="91612F"/>
                </a:solidFill>
                <a:latin typeface="Linux Biolinum Italics"/>
              </a:rPr>
              <a:t>PRO</a:t>
            </a:r>
          </a:p>
        </p:txBody>
      </p:sp>
      <p:sp>
        <p:nvSpPr>
          <p:cNvPr name="Freeform 12" id="12"/>
          <p:cNvSpPr/>
          <p:nvPr/>
        </p:nvSpPr>
        <p:spPr>
          <a:xfrm flipH="false" flipV="false" rot="10658917">
            <a:off x="-1014415" y="-1834133"/>
            <a:ext cx="8329703" cy="3952823"/>
          </a:xfrm>
          <a:custGeom>
            <a:avLst/>
            <a:gdLst/>
            <a:ahLst/>
            <a:cxnLst/>
            <a:rect r="r" b="b" t="t" l="l"/>
            <a:pathLst>
              <a:path h="3952823" w="8329703">
                <a:moveTo>
                  <a:pt x="0" y="0"/>
                </a:moveTo>
                <a:lnTo>
                  <a:pt x="8329703" y="0"/>
                </a:lnTo>
                <a:lnTo>
                  <a:pt x="8329703" y="3952823"/>
                </a:lnTo>
                <a:lnTo>
                  <a:pt x="0" y="39528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965071" y="9301476"/>
            <a:ext cx="6298659" cy="3873675"/>
          </a:xfrm>
          <a:custGeom>
            <a:avLst/>
            <a:gdLst/>
            <a:ahLst/>
            <a:cxnLst/>
            <a:rect r="r" b="b" t="t" l="l"/>
            <a:pathLst>
              <a:path h="3873675" w="6298659">
                <a:moveTo>
                  <a:pt x="0" y="0"/>
                </a:moveTo>
                <a:lnTo>
                  <a:pt x="6298659" y="0"/>
                </a:lnTo>
                <a:lnTo>
                  <a:pt x="6298659" y="3873675"/>
                </a:lnTo>
                <a:lnTo>
                  <a:pt x="0" y="3873675"/>
                </a:lnTo>
                <a:lnTo>
                  <a:pt x="0" y="0"/>
                </a:lnTo>
                <a:close/>
              </a:path>
            </a:pathLst>
          </a:custGeom>
          <a:blipFill>
            <a:blip r:embed="rId8"/>
            <a:stretch>
              <a:fillRect l="0" t="0" r="0" b="0"/>
            </a:stretch>
          </a:blipFill>
        </p:spPr>
      </p:sp>
      <p:sp>
        <p:nvSpPr>
          <p:cNvPr name="Freeform 14" id="14"/>
          <p:cNvSpPr/>
          <p:nvPr/>
        </p:nvSpPr>
        <p:spPr>
          <a:xfrm flipH="false" flipV="false" rot="0">
            <a:off x="-2975730" y="-2463722"/>
            <a:ext cx="6298659" cy="3873675"/>
          </a:xfrm>
          <a:custGeom>
            <a:avLst/>
            <a:gdLst/>
            <a:ahLst/>
            <a:cxnLst/>
            <a:rect r="r" b="b" t="t" l="l"/>
            <a:pathLst>
              <a:path h="3873675" w="6298659">
                <a:moveTo>
                  <a:pt x="0" y="0"/>
                </a:moveTo>
                <a:lnTo>
                  <a:pt x="6298659" y="0"/>
                </a:lnTo>
                <a:lnTo>
                  <a:pt x="6298659" y="3873675"/>
                </a:lnTo>
                <a:lnTo>
                  <a:pt x="0" y="3873675"/>
                </a:lnTo>
                <a:lnTo>
                  <a:pt x="0" y="0"/>
                </a:lnTo>
                <a:close/>
              </a:path>
            </a:pathLst>
          </a:custGeom>
          <a:blipFill>
            <a:blip r:embed="rId8"/>
            <a:stretch>
              <a:fillRect l="0" t="0" r="0" b="0"/>
            </a:stretch>
          </a:blipFill>
        </p:spPr>
      </p:sp>
      <p:sp>
        <p:nvSpPr>
          <p:cNvPr name="TextBox 15" id="15"/>
          <p:cNvSpPr txBox="true"/>
          <p:nvPr/>
        </p:nvSpPr>
        <p:spPr>
          <a:xfrm rot="0">
            <a:off x="2048201" y="1102870"/>
            <a:ext cx="13900880" cy="1351914"/>
          </a:xfrm>
          <a:prstGeom prst="rect">
            <a:avLst/>
          </a:prstGeom>
        </p:spPr>
        <p:txBody>
          <a:bodyPr anchor="t" rtlCol="false" tIns="0" lIns="0" bIns="0" rIns="0">
            <a:spAutoFit/>
          </a:bodyPr>
          <a:lstStyle/>
          <a:p>
            <a:pPr marL="0" indent="0" lvl="0">
              <a:lnSpc>
                <a:spcPts val="10880"/>
              </a:lnSpc>
              <a:spcBef>
                <a:spcPct val="0"/>
              </a:spcBef>
            </a:pPr>
            <a:r>
              <a:rPr lang="en-US" sz="8000" spc="176">
                <a:solidFill>
                  <a:srgbClr val="835F47"/>
                </a:solidFill>
                <a:latin typeface="Linux Biolinum"/>
              </a:rPr>
              <a:t>POCKETPAW SERVICES</a:t>
            </a:r>
          </a:p>
        </p:txBody>
      </p:sp>
      <p:sp>
        <p:nvSpPr>
          <p:cNvPr name="TextBox 16" id="16"/>
          <p:cNvSpPr txBox="true"/>
          <p:nvPr/>
        </p:nvSpPr>
        <p:spPr>
          <a:xfrm rot="0">
            <a:off x="2263763" y="2594529"/>
            <a:ext cx="4936605" cy="570431"/>
          </a:xfrm>
          <a:prstGeom prst="rect">
            <a:avLst/>
          </a:prstGeom>
        </p:spPr>
        <p:txBody>
          <a:bodyPr anchor="t" rtlCol="false" tIns="0" lIns="0" bIns="0" rIns="0">
            <a:spAutoFit/>
          </a:bodyPr>
          <a:lstStyle/>
          <a:p>
            <a:pPr>
              <a:lnSpc>
                <a:spcPts val="4664"/>
              </a:lnSpc>
            </a:pPr>
            <a:r>
              <a:rPr lang="en-US" sz="3380">
                <a:solidFill>
                  <a:srgbClr val="91612F"/>
                </a:solidFill>
                <a:latin typeface="Linux Biolinum"/>
              </a:rPr>
              <a:t>PocketPaw Version</a:t>
            </a:r>
          </a:p>
        </p:txBody>
      </p:sp>
      <p:sp>
        <p:nvSpPr>
          <p:cNvPr name="TextBox 17" id="17"/>
          <p:cNvSpPr txBox="true"/>
          <p:nvPr/>
        </p:nvSpPr>
        <p:spPr>
          <a:xfrm rot="0">
            <a:off x="2263763" y="3487888"/>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Free</a:t>
            </a:r>
          </a:p>
        </p:txBody>
      </p:sp>
      <p:sp>
        <p:nvSpPr>
          <p:cNvPr name="TextBox 18" id="18"/>
          <p:cNvSpPr txBox="true"/>
          <p:nvPr/>
        </p:nvSpPr>
        <p:spPr>
          <a:xfrm rot="0">
            <a:off x="2246379" y="4699334"/>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Activity tracking</a:t>
            </a:r>
          </a:p>
        </p:txBody>
      </p:sp>
      <p:sp>
        <p:nvSpPr>
          <p:cNvPr name="Freeform 19" id="19"/>
          <p:cNvSpPr/>
          <p:nvPr/>
        </p:nvSpPr>
        <p:spPr>
          <a:xfrm flipH="false" flipV="false" rot="0">
            <a:off x="8395689" y="417911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rot="0">
            <a:off x="2058577" y="5863232"/>
            <a:ext cx="13707104" cy="0"/>
          </a:xfrm>
          <a:prstGeom prst="line">
            <a:avLst/>
          </a:prstGeom>
          <a:ln cap="flat" w="19050">
            <a:solidFill>
              <a:srgbClr val="91612F"/>
            </a:solidFill>
            <a:prstDash val="solid"/>
            <a:headEnd type="none" len="sm" w="sm"/>
            <a:tailEnd type="none" len="sm" w="sm"/>
          </a:ln>
        </p:spPr>
      </p:sp>
      <p:sp>
        <p:nvSpPr>
          <p:cNvPr name="TextBox 21" id="21"/>
          <p:cNvSpPr txBox="true"/>
          <p:nvPr/>
        </p:nvSpPr>
        <p:spPr>
          <a:xfrm rot="0">
            <a:off x="2246379" y="5319383"/>
            <a:ext cx="545057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Reminders and medication schedules</a:t>
            </a:r>
          </a:p>
        </p:txBody>
      </p:sp>
      <p:sp>
        <p:nvSpPr>
          <p:cNvPr name="Freeform 22" id="22"/>
          <p:cNvSpPr/>
          <p:nvPr/>
        </p:nvSpPr>
        <p:spPr>
          <a:xfrm flipH="false" flipV="false" rot="0">
            <a:off x="13367651" y="4790940"/>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8423449" y="6026015"/>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423449" y="6631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5" id="25"/>
          <p:cNvSpPr/>
          <p:nvPr/>
        </p:nvSpPr>
        <p:spPr>
          <a:xfrm rot="0">
            <a:off x="2086337" y="7109134"/>
            <a:ext cx="13707104" cy="0"/>
          </a:xfrm>
          <a:prstGeom prst="line">
            <a:avLst/>
          </a:prstGeom>
          <a:ln cap="flat" w="19050">
            <a:solidFill>
              <a:srgbClr val="91612F"/>
            </a:solidFill>
            <a:prstDash val="solid"/>
            <a:headEnd type="none" len="sm" w="sm"/>
            <a:tailEnd type="none" len="sm" w="sm"/>
          </a:ln>
        </p:spPr>
      </p:sp>
      <p:sp>
        <p:nvSpPr>
          <p:cNvPr name="AutoShape 26" id="26"/>
          <p:cNvSpPr/>
          <p:nvPr/>
        </p:nvSpPr>
        <p:spPr>
          <a:xfrm rot="0">
            <a:off x="2058577" y="6498611"/>
            <a:ext cx="13707104" cy="0"/>
          </a:xfrm>
          <a:prstGeom prst="line">
            <a:avLst/>
          </a:prstGeom>
          <a:ln cap="flat" w="19050">
            <a:solidFill>
              <a:srgbClr val="91612F"/>
            </a:solidFill>
            <a:prstDash val="solid"/>
            <a:headEnd type="none" len="sm" w="sm"/>
            <a:tailEnd type="none" len="sm" w="sm"/>
          </a:ln>
        </p:spPr>
      </p:sp>
      <p:sp>
        <p:nvSpPr>
          <p:cNvPr name="TextBox 27" id="27"/>
          <p:cNvSpPr txBox="true"/>
          <p:nvPr/>
        </p:nvSpPr>
        <p:spPr>
          <a:xfrm rot="0">
            <a:off x="2274139" y="5939432"/>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Pet profile creation</a:t>
            </a:r>
          </a:p>
        </p:txBody>
      </p:sp>
      <p:sp>
        <p:nvSpPr>
          <p:cNvPr name="Freeform 28" id="28"/>
          <p:cNvSpPr/>
          <p:nvPr/>
        </p:nvSpPr>
        <p:spPr>
          <a:xfrm flipH="false" flipV="false" rot="0">
            <a:off x="13395411" y="5440422"/>
            <a:ext cx="356993" cy="356993"/>
          </a:xfrm>
          <a:custGeom>
            <a:avLst/>
            <a:gdLst/>
            <a:ahLst/>
            <a:cxnLst/>
            <a:rect r="r" b="b" t="t" l="l"/>
            <a:pathLst>
              <a:path h="356993" w="356993">
                <a:moveTo>
                  <a:pt x="0" y="0"/>
                </a:moveTo>
                <a:lnTo>
                  <a:pt x="356994" y="0"/>
                </a:lnTo>
                <a:lnTo>
                  <a:pt x="356994"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2274139" y="6565286"/>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Specialist Guides and Tips</a:t>
            </a:r>
          </a:p>
        </p:txBody>
      </p:sp>
      <p:sp>
        <p:nvSpPr>
          <p:cNvPr name="Freeform 30" id="30"/>
          <p:cNvSpPr/>
          <p:nvPr/>
        </p:nvSpPr>
        <p:spPr>
          <a:xfrm flipH="false" flipV="false" rot="0">
            <a:off x="13395411" y="6036842"/>
            <a:ext cx="356993" cy="356993"/>
          </a:xfrm>
          <a:custGeom>
            <a:avLst/>
            <a:gdLst/>
            <a:ahLst/>
            <a:cxnLst/>
            <a:rect r="r" b="b" t="t" l="l"/>
            <a:pathLst>
              <a:path h="356993" w="356993">
                <a:moveTo>
                  <a:pt x="0" y="0"/>
                </a:moveTo>
                <a:lnTo>
                  <a:pt x="356994" y="0"/>
                </a:lnTo>
                <a:lnTo>
                  <a:pt x="356994" y="356994"/>
                </a:lnTo>
                <a:lnTo>
                  <a:pt x="0" y="356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8423449" y="7252009"/>
            <a:ext cx="356993" cy="356993"/>
          </a:xfrm>
          <a:custGeom>
            <a:avLst/>
            <a:gdLst/>
            <a:ahLst/>
            <a:cxnLst/>
            <a:rect r="r" b="b" t="t" l="l"/>
            <a:pathLst>
              <a:path h="356993" w="356993">
                <a:moveTo>
                  <a:pt x="0" y="0"/>
                </a:moveTo>
                <a:lnTo>
                  <a:pt x="356993" y="0"/>
                </a:lnTo>
                <a:lnTo>
                  <a:pt x="356993" y="356994"/>
                </a:lnTo>
                <a:lnTo>
                  <a:pt x="0" y="356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2" id="32"/>
          <p:cNvSpPr/>
          <p:nvPr/>
        </p:nvSpPr>
        <p:spPr>
          <a:xfrm rot="0">
            <a:off x="2086337" y="7729183"/>
            <a:ext cx="13707104" cy="0"/>
          </a:xfrm>
          <a:prstGeom prst="line">
            <a:avLst/>
          </a:prstGeom>
          <a:ln cap="flat" w="19050">
            <a:solidFill>
              <a:srgbClr val="91612F"/>
            </a:solidFill>
            <a:prstDash val="solid"/>
            <a:headEnd type="none" len="sm" w="sm"/>
            <a:tailEnd type="none" len="sm" w="sm"/>
          </a:ln>
        </p:spPr>
      </p:sp>
      <p:sp>
        <p:nvSpPr>
          <p:cNvPr name="TextBox 33" id="33"/>
          <p:cNvSpPr txBox="true"/>
          <p:nvPr/>
        </p:nvSpPr>
        <p:spPr>
          <a:xfrm rot="0">
            <a:off x="2274139" y="7185334"/>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GPS tracking</a:t>
            </a:r>
          </a:p>
        </p:txBody>
      </p:sp>
      <p:sp>
        <p:nvSpPr>
          <p:cNvPr name="Freeform 34" id="34"/>
          <p:cNvSpPr/>
          <p:nvPr/>
        </p:nvSpPr>
        <p:spPr>
          <a:xfrm flipH="false" flipV="false" rot="0">
            <a:off x="13395411" y="6656891"/>
            <a:ext cx="356993" cy="356993"/>
          </a:xfrm>
          <a:custGeom>
            <a:avLst/>
            <a:gdLst/>
            <a:ahLst/>
            <a:cxnLst/>
            <a:rect r="r" b="b" t="t" l="l"/>
            <a:pathLst>
              <a:path h="356993" w="356993">
                <a:moveTo>
                  <a:pt x="0" y="0"/>
                </a:moveTo>
                <a:lnTo>
                  <a:pt x="356994" y="0"/>
                </a:lnTo>
                <a:lnTo>
                  <a:pt x="356994"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8451209" y="8497912"/>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6" id="36"/>
          <p:cNvSpPr/>
          <p:nvPr/>
        </p:nvSpPr>
        <p:spPr>
          <a:xfrm rot="0">
            <a:off x="2114097" y="8975086"/>
            <a:ext cx="13707104" cy="0"/>
          </a:xfrm>
          <a:prstGeom prst="line">
            <a:avLst/>
          </a:prstGeom>
          <a:ln cap="flat" w="19050">
            <a:solidFill>
              <a:srgbClr val="91612F"/>
            </a:solidFill>
            <a:prstDash val="solid"/>
            <a:headEnd type="none" len="sm" w="sm"/>
            <a:tailEnd type="none" len="sm" w="sm"/>
          </a:ln>
        </p:spPr>
      </p:sp>
      <p:sp>
        <p:nvSpPr>
          <p:cNvPr name="AutoShape 37" id="37"/>
          <p:cNvSpPr/>
          <p:nvPr/>
        </p:nvSpPr>
        <p:spPr>
          <a:xfrm rot="0">
            <a:off x="2086337" y="8364562"/>
            <a:ext cx="13707104" cy="0"/>
          </a:xfrm>
          <a:prstGeom prst="line">
            <a:avLst/>
          </a:prstGeom>
          <a:ln cap="flat" w="19050">
            <a:solidFill>
              <a:srgbClr val="91612F"/>
            </a:solidFill>
            <a:prstDash val="solid"/>
            <a:headEnd type="none" len="sm" w="sm"/>
            <a:tailEnd type="none" len="sm" w="sm"/>
          </a:ln>
        </p:spPr>
      </p:sp>
      <p:sp>
        <p:nvSpPr>
          <p:cNvPr name="TextBox 38" id="38"/>
          <p:cNvSpPr txBox="true"/>
          <p:nvPr/>
        </p:nvSpPr>
        <p:spPr>
          <a:xfrm rot="0">
            <a:off x="2301899" y="7805383"/>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Vet affiliation and scheduling</a:t>
            </a:r>
          </a:p>
        </p:txBody>
      </p:sp>
      <p:sp>
        <p:nvSpPr>
          <p:cNvPr name="Freeform 39" id="39"/>
          <p:cNvSpPr/>
          <p:nvPr/>
        </p:nvSpPr>
        <p:spPr>
          <a:xfrm flipH="false" flipV="false" rot="0">
            <a:off x="13423172" y="7306373"/>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2301899" y="8431237"/>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Social community</a:t>
            </a:r>
          </a:p>
        </p:txBody>
      </p:sp>
      <p:sp>
        <p:nvSpPr>
          <p:cNvPr name="Freeform 41" id="41"/>
          <p:cNvSpPr/>
          <p:nvPr/>
        </p:nvSpPr>
        <p:spPr>
          <a:xfrm flipH="false" flipV="false" rot="0">
            <a:off x="13423172" y="790279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8451209" y="9117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43" id="43"/>
          <p:cNvSpPr/>
          <p:nvPr/>
        </p:nvSpPr>
        <p:spPr>
          <a:xfrm rot="0">
            <a:off x="2114097" y="9595135"/>
            <a:ext cx="13707104" cy="0"/>
          </a:xfrm>
          <a:prstGeom prst="line">
            <a:avLst/>
          </a:prstGeom>
          <a:ln cap="flat" w="19050">
            <a:solidFill>
              <a:srgbClr val="91612F"/>
            </a:solidFill>
            <a:prstDash val="solid"/>
            <a:headEnd type="none" len="sm" w="sm"/>
            <a:tailEnd type="none" len="sm" w="sm"/>
          </a:ln>
        </p:spPr>
      </p:sp>
      <p:sp>
        <p:nvSpPr>
          <p:cNvPr name="TextBox 44" id="44"/>
          <p:cNvSpPr txBox="true"/>
          <p:nvPr/>
        </p:nvSpPr>
        <p:spPr>
          <a:xfrm rot="0">
            <a:off x="2301899" y="9051286"/>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Medical records</a:t>
            </a:r>
          </a:p>
        </p:txBody>
      </p:sp>
      <p:sp>
        <p:nvSpPr>
          <p:cNvPr name="Freeform 45" id="45"/>
          <p:cNvSpPr/>
          <p:nvPr/>
        </p:nvSpPr>
        <p:spPr>
          <a:xfrm flipH="false" flipV="false" rot="0">
            <a:off x="13423172" y="8522843"/>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8423449" y="787790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7" id="47"/>
          <p:cNvSpPr/>
          <p:nvPr/>
        </p:nvSpPr>
        <p:spPr>
          <a:xfrm flipH="false" flipV="false" rot="0">
            <a:off x="8395689" y="4766009"/>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8" id="48"/>
          <p:cNvSpPr/>
          <p:nvPr/>
        </p:nvSpPr>
        <p:spPr>
          <a:xfrm flipH="false" flipV="false" rot="0">
            <a:off x="8395689" y="5378692"/>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9" id="49"/>
          <p:cNvSpPr/>
          <p:nvPr/>
        </p:nvSpPr>
        <p:spPr>
          <a:xfrm flipH="false" flipV="false" rot="0">
            <a:off x="13367651" y="357447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0" id="50"/>
          <p:cNvSpPr/>
          <p:nvPr/>
        </p:nvSpPr>
        <p:spPr>
          <a:xfrm flipH="false" flipV="false" rot="0">
            <a:off x="13423172" y="9117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1" id="51"/>
          <p:cNvSpPr/>
          <p:nvPr/>
        </p:nvSpPr>
        <p:spPr>
          <a:xfrm rot="0">
            <a:off x="2072457" y="4045764"/>
            <a:ext cx="13707104" cy="0"/>
          </a:xfrm>
          <a:prstGeom prst="line">
            <a:avLst/>
          </a:prstGeom>
          <a:ln cap="flat" w="19050">
            <a:solidFill>
              <a:srgbClr val="91612F"/>
            </a:solidFill>
            <a:prstDash val="solid"/>
            <a:headEnd type="none" len="sm" w="sm"/>
            <a:tailEnd type="none" len="sm" w="sm"/>
          </a:ln>
        </p:spPr>
      </p:sp>
      <p:sp>
        <p:nvSpPr>
          <p:cNvPr name="TextBox 52" id="52"/>
          <p:cNvSpPr txBox="true"/>
          <p:nvPr/>
        </p:nvSpPr>
        <p:spPr>
          <a:xfrm rot="0">
            <a:off x="2260259" y="4093833"/>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With ads</a:t>
            </a:r>
          </a:p>
        </p:txBody>
      </p:sp>
      <p:sp>
        <p:nvSpPr>
          <p:cNvPr name="Freeform 53" id="53"/>
          <p:cNvSpPr/>
          <p:nvPr/>
        </p:nvSpPr>
        <p:spPr>
          <a:xfrm flipH="false" flipV="false" rot="0">
            <a:off x="13367651" y="417911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34946" y="-653517"/>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76636" y="124292"/>
            <a:ext cx="1443821" cy="1390157"/>
            <a:chOff x="0" y="0"/>
            <a:chExt cx="1925094" cy="1853542"/>
          </a:xfrm>
        </p:grpSpPr>
        <p:sp>
          <p:nvSpPr>
            <p:cNvPr name="Freeform 4" id="4"/>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2101689" y="2481852"/>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5131367">
            <a:off x="15631026" y="7628333"/>
            <a:ext cx="1691219" cy="4627715"/>
          </a:xfrm>
          <a:custGeom>
            <a:avLst/>
            <a:gdLst/>
            <a:ahLst/>
            <a:cxnLst/>
            <a:rect r="r" b="b" t="t" l="l"/>
            <a:pathLst>
              <a:path h="4627715" w="1691219">
                <a:moveTo>
                  <a:pt x="1691220" y="4627715"/>
                </a:moveTo>
                <a:lnTo>
                  <a:pt x="0" y="4627715"/>
                </a:lnTo>
                <a:lnTo>
                  <a:pt x="0" y="0"/>
                </a:lnTo>
                <a:lnTo>
                  <a:pt x="1691220" y="0"/>
                </a:lnTo>
                <a:lnTo>
                  <a:pt x="1691220" y="462771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28730" y="296954"/>
            <a:ext cx="1038829" cy="1044833"/>
          </a:xfrm>
          <a:custGeom>
            <a:avLst/>
            <a:gdLst/>
            <a:ahLst/>
            <a:cxnLst/>
            <a:rect r="r" b="b" t="t" l="l"/>
            <a:pathLst>
              <a:path h="1044833" w="1038829">
                <a:moveTo>
                  <a:pt x="0" y="0"/>
                </a:moveTo>
                <a:lnTo>
                  <a:pt x="1038829" y="0"/>
                </a:lnTo>
                <a:lnTo>
                  <a:pt x="1038829" y="1044833"/>
                </a:lnTo>
                <a:lnTo>
                  <a:pt x="0" y="1044833"/>
                </a:lnTo>
                <a:lnTo>
                  <a:pt x="0" y="0"/>
                </a:lnTo>
                <a:close/>
              </a:path>
            </a:pathLst>
          </a:custGeom>
          <a:blipFill>
            <a:blip r:embed="rId10"/>
            <a:stretch>
              <a:fillRect l="0" t="0" r="0" b="0"/>
            </a:stretch>
          </a:blipFill>
        </p:spPr>
      </p:sp>
      <p:sp>
        <p:nvSpPr>
          <p:cNvPr name="TextBox 9" id="9"/>
          <p:cNvSpPr txBox="true"/>
          <p:nvPr/>
        </p:nvSpPr>
        <p:spPr>
          <a:xfrm rot="0">
            <a:off x="2083942" y="286217"/>
            <a:ext cx="14120116" cy="120501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Segmentation: Target Market</a:t>
            </a:r>
          </a:p>
        </p:txBody>
      </p:sp>
      <p:sp>
        <p:nvSpPr>
          <p:cNvPr name="TextBox 10" id="10"/>
          <p:cNvSpPr txBox="true"/>
          <p:nvPr/>
        </p:nvSpPr>
        <p:spPr>
          <a:xfrm rot="0">
            <a:off x="11812734" y="2453381"/>
            <a:ext cx="1076623"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a:rPr>
              <a:t>AGE</a:t>
            </a:r>
          </a:p>
        </p:txBody>
      </p:sp>
      <p:sp>
        <p:nvSpPr>
          <p:cNvPr name="TextBox 11" id="11"/>
          <p:cNvSpPr txBox="true"/>
          <p:nvPr/>
        </p:nvSpPr>
        <p:spPr>
          <a:xfrm rot="0">
            <a:off x="15535947" y="2291447"/>
            <a:ext cx="2178844"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a:rPr>
              <a:t>BUDGET</a:t>
            </a:r>
          </a:p>
        </p:txBody>
      </p:sp>
      <p:grpSp>
        <p:nvGrpSpPr>
          <p:cNvPr name="Group 12" id="12"/>
          <p:cNvGrpSpPr/>
          <p:nvPr/>
        </p:nvGrpSpPr>
        <p:grpSpPr>
          <a:xfrm rot="0">
            <a:off x="759676" y="124292"/>
            <a:ext cx="1443821" cy="1390157"/>
            <a:chOff x="0" y="0"/>
            <a:chExt cx="1925094" cy="1853542"/>
          </a:xfrm>
        </p:grpSpPr>
        <p:sp>
          <p:nvSpPr>
            <p:cNvPr name="Freeform 13" id="13"/>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962172" y="283502"/>
            <a:ext cx="1038829" cy="1044833"/>
          </a:xfrm>
          <a:custGeom>
            <a:avLst/>
            <a:gdLst/>
            <a:ahLst/>
            <a:cxnLst/>
            <a:rect r="r" b="b" t="t" l="l"/>
            <a:pathLst>
              <a:path h="1044833" w="1038829">
                <a:moveTo>
                  <a:pt x="0" y="0"/>
                </a:moveTo>
                <a:lnTo>
                  <a:pt x="1038829" y="0"/>
                </a:lnTo>
                <a:lnTo>
                  <a:pt x="1038829" y="1044834"/>
                </a:lnTo>
                <a:lnTo>
                  <a:pt x="0" y="1044834"/>
                </a:lnTo>
                <a:lnTo>
                  <a:pt x="0" y="0"/>
                </a:lnTo>
                <a:close/>
              </a:path>
            </a:pathLst>
          </a:custGeom>
          <a:blipFill>
            <a:blip r:embed="rId10"/>
            <a:stretch>
              <a:fillRect l="0" t="0" r="0" b="0"/>
            </a:stretch>
          </a:blipFill>
        </p:spPr>
      </p:sp>
      <p:grpSp>
        <p:nvGrpSpPr>
          <p:cNvPr name="Group 16" id="16"/>
          <p:cNvGrpSpPr/>
          <p:nvPr/>
        </p:nvGrpSpPr>
        <p:grpSpPr>
          <a:xfrm rot="0">
            <a:off x="3032362" y="3924152"/>
            <a:ext cx="4911290" cy="1613041"/>
            <a:chOff x="0" y="0"/>
            <a:chExt cx="6548387" cy="2150721"/>
          </a:xfrm>
        </p:grpSpPr>
        <p:grpSp>
          <p:nvGrpSpPr>
            <p:cNvPr name="Group 17" id="17"/>
            <p:cNvGrpSpPr/>
            <p:nvPr/>
          </p:nvGrpSpPr>
          <p:grpSpPr>
            <a:xfrm rot="0">
              <a:off x="0" y="465806"/>
              <a:ext cx="6548387" cy="1684915"/>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597A"/>
              </a:solidFill>
            </p:spPr>
          </p:sp>
        </p:grpSp>
        <p:grpSp>
          <p:nvGrpSpPr>
            <p:cNvPr name="Group 19" id="19"/>
            <p:cNvGrpSpPr/>
            <p:nvPr/>
          </p:nvGrpSpPr>
          <p:grpSpPr>
            <a:xfrm rot="0">
              <a:off x="0" y="465806"/>
              <a:ext cx="6548387" cy="791885"/>
              <a:chOff x="0" y="0"/>
              <a:chExt cx="1512646" cy="182922"/>
            </a:xfrm>
          </p:grpSpPr>
          <p:sp>
            <p:nvSpPr>
              <p:cNvPr name="Freeform 20" id="20"/>
              <p:cNvSpPr/>
              <p:nvPr/>
            </p:nvSpPr>
            <p:spPr>
              <a:xfrm flipH="false" flipV="false" rot="0">
                <a:off x="0" y="0"/>
                <a:ext cx="1512646" cy="182922"/>
              </a:xfrm>
              <a:custGeom>
                <a:avLst/>
                <a:gdLst/>
                <a:ahLst/>
                <a:cxnLst/>
                <a:rect r="r" b="b" t="t" l="l"/>
                <a:pathLst>
                  <a:path h="182922" w="1512646">
                    <a:moveTo>
                      <a:pt x="0" y="0"/>
                    </a:moveTo>
                    <a:lnTo>
                      <a:pt x="1512646" y="0"/>
                    </a:lnTo>
                    <a:lnTo>
                      <a:pt x="1512646" y="182922"/>
                    </a:lnTo>
                    <a:lnTo>
                      <a:pt x="0" y="182922"/>
                    </a:lnTo>
                    <a:close/>
                  </a:path>
                </a:pathLst>
              </a:custGeom>
              <a:solidFill>
                <a:srgbClr val="6D597A"/>
              </a:solidFill>
            </p:spPr>
          </p:sp>
        </p:grpSp>
        <p:grpSp>
          <p:nvGrpSpPr>
            <p:cNvPr name="Group 21" id="21"/>
            <p:cNvGrpSpPr/>
            <p:nvPr/>
          </p:nvGrpSpPr>
          <p:grpSpPr>
            <a:xfrm rot="0">
              <a:off x="0" y="0"/>
              <a:ext cx="6548387" cy="93161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7D0D8"/>
              </a:solidFill>
            </p:spPr>
          </p:sp>
        </p:grpSp>
      </p:grpSp>
      <p:grpSp>
        <p:nvGrpSpPr>
          <p:cNvPr name="Group 23" id="23"/>
          <p:cNvGrpSpPr/>
          <p:nvPr/>
        </p:nvGrpSpPr>
        <p:grpSpPr>
          <a:xfrm rot="0">
            <a:off x="2447312" y="1857225"/>
            <a:ext cx="6193153" cy="2034050"/>
            <a:chOff x="0" y="0"/>
            <a:chExt cx="8257537" cy="2712066"/>
          </a:xfrm>
        </p:grpSpPr>
        <p:grpSp>
          <p:nvGrpSpPr>
            <p:cNvPr name="Group 24" id="24"/>
            <p:cNvGrpSpPr/>
            <p:nvPr/>
          </p:nvGrpSpPr>
          <p:grpSpPr>
            <a:xfrm rot="0">
              <a:off x="0" y="587383"/>
              <a:ext cx="8257537" cy="212468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8A3A5"/>
              </a:solidFill>
            </p:spPr>
          </p:sp>
        </p:grpSp>
        <p:grpSp>
          <p:nvGrpSpPr>
            <p:cNvPr name="Group 26" id="26"/>
            <p:cNvGrpSpPr/>
            <p:nvPr/>
          </p:nvGrpSpPr>
          <p:grpSpPr>
            <a:xfrm rot="0">
              <a:off x="0" y="587383"/>
              <a:ext cx="8257537" cy="998570"/>
              <a:chOff x="0" y="0"/>
              <a:chExt cx="1512646" cy="182922"/>
            </a:xfrm>
          </p:grpSpPr>
          <p:sp>
            <p:nvSpPr>
              <p:cNvPr name="Freeform 27" id="27"/>
              <p:cNvSpPr/>
              <p:nvPr/>
            </p:nvSpPr>
            <p:spPr>
              <a:xfrm flipH="false" flipV="false" rot="0">
                <a:off x="0" y="0"/>
                <a:ext cx="1512646" cy="182922"/>
              </a:xfrm>
              <a:custGeom>
                <a:avLst/>
                <a:gdLst/>
                <a:ahLst/>
                <a:cxnLst/>
                <a:rect r="r" b="b" t="t" l="l"/>
                <a:pathLst>
                  <a:path h="182922" w="1512646">
                    <a:moveTo>
                      <a:pt x="0" y="0"/>
                    </a:moveTo>
                    <a:lnTo>
                      <a:pt x="1512646" y="0"/>
                    </a:lnTo>
                    <a:lnTo>
                      <a:pt x="1512646" y="182922"/>
                    </a:lnTo>
                    <a:lnTo>
                      <a:pt x="0" y="182922"/>
                    </a:lnTo>
                    <a:close/>
                  </a:path>
                </a:pathLst>
              </a:custGeom>
              <a:solidFill>
                <a:srgbClr val="38A3A5"/>
              </a:solidFill>
            </p:spPr>
          </p:sp>
        </p:grpSp>
        <p:grpSp>
          <p:nvGrpSpPr>
            <p:cNvPr name="Group 28" id="28"/>
            <p:cNvGrpSpPr/>
            <p:nvPr/>
          </p:nvGrpSpPr>
          <p:grpSpPr>
            <a:xfrm rot="0">
              <a:off x="0" y="0"/>
              <a:ext cx="8257537" cy="117476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7D0D8"/>
              </a:solidFill>
            </p:spPr>
          </p:sp>
        </p:grpSp>
      </p:grpSp>
      <p:grpSp>
        <p:nvGrpSpPr>
          <p:cNvPr name="Group 30" id="30"/>
          <p:cNvGrpSpPr/>
          <p:nvPr/>
        </p:nvGrpSpPr>
        <p:grpSpPr>
          <a:xfrm rot="0">
            <a:off x="3032362" y="5565768"/>
            <a:ext cx="4911290" cy="1613041"/>
            <a:chOff x="0" y="0"/>
            <a:chExt cx="6548387" cy="2150721"/>
          </a:xfrm>
        </p:grpSpPr>
        <p:grpSp>
          <p:nvGrpSpPr>
            <p:cNvPr name="Group 31" id="31"/>
            <p:cNvGrpSpPr/>
            <p:nvPr/>
          </p:nvGrpSpPr>
          <p:grpSpPr>
            <a:xfrm rot="0">
              <a:off x="0" y="465806"/>
              <a:ext cx="6548387" cy="1684915"/>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5A47"/>
              </a:solidFill>
            </p:spPr>
          </p:sp>
        </p:grpSp>
        <p:grpSp>
          <p:nvGrpSpPr>
            <p:cNvPr name="Group 33" id="33"/>
            <p:cNvGrpSpPr/>
            <p:nvPr/>
          </p:nvGrpSpPr>
          <p:grpSpPr>
            <a:xfrm rot="0">
              <a:off x="0" y="465806"/>
              <a:ext cx="6548387" cy="791885"/>
              <a:chOff x="0" y="0"/>
              <a:chExt cx="1512646" cy="182922"/>
            </a:xfrm>
          </p:grpSpPr>
          <p:sp>
            <p:nvSpPr>
              <p:cNvPr name="Freeform 34" id="34"/>
              <p:cNvSpPr/>
              <p:nvPr/>
            </p:nvSpPr>
            <p:spPr>
              <a:xfrm flipH="false" flipV="false" rot="0">
                <a:off x="0" y="0"/>
                <a:ext cx="1512646" cy="182922"/>
              </a:xfrm>
              <a:custGeom>
                <a:avLst/>
                <a:gdLst/>
                <a:ahLst/>
                <a:cxnLst/>
                <a:rect r="r" b="b" t="t" l="l"/>
                <a:pathLst>
                  <a:path h="182922" w="1512646">
                    <a:moveTo>
                      <a:pt x="0" y="0"/>
                    </a:moveTo>
                    <a:lnTo>
                      <a:pt x="1512646" y="0"/>
                    </a:lnTo>
                    <a:lnTo>
                      <a:pt x="1512646" y="182922"/>
                    </a:lnTo>
                    <a:lnTo>
                      <a:pt x="0" y="182922"/>
                    </a:lnTo>
                    <a:close/>
                  </a:path>
                </a:pathLst>
              </a:custGeom>
              <a:solidFill>
                <a:srgbClr val="E05A47"/>
              </a:solidFill>
            </p:spPr>
          </p:sp>
        </p:grpSp>
        <p:grpSp>
          <p:nvGrpSpPr>
            <p:cNvPr name="Group 35" id="35"/>
            <p:cNvGrpSpPr/>
            <p:nvPr/>
          </p:nvGrpSpPr>
          <p:grpSpPr>
            <a:xfrm rot="0">
              <a:off x="0" y="0"/>
              <a:ext cx="6548387" cy="931612"/>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7D0D8"/>
              </a:solidFill>
            </p:spPr>
          </p:sp>
        </p:grpSp>
      </p:grpSp>
      <p:sp>
        <p:nvSpPr>
          <p:cNvPr name="Freeform 37" id="37"/>
          <p:cNvSpPr/>
          <p:nvPr/>
        </p:nvSpPr>
        <p:spPr>
          <a:xfrm flipH="false" flipV="false" rot="0">
            <a:off x="7695446" y="8095818"/>
            <a:ext cx="1587057" cy="1587057"/>
          </a:xfrm>
          <a:custGeom>
            <a:avLst/>
            <a:gdLst/>
            <a:ahLst/>
            <a:cxnLst/>
            <a:rect r="r" b="b" t="t" l="l"/>
            <a:pathLst>
              <a:path h="1587057" w="1587057">
                <a:moveTo>
                  <a:pt x="0" y="0"/>
                </a:moveTo>
                <a:lnTo>
                  <a:pt x="1587057" y="0"/>
                </a:lnTo>
                <a:lnTo>
                  <a:pt x="1587057" y="1587057"/>
                </a:lnTo>
                <a:lnTo>
                  <a:pt x="0" y="1587057"/>
                </a:lnTo>
                <a:lnTo>
                  <a:pt x="0" y="0"/>
                </a:lnTo>
                <a:close/>
              </a:path>
            </a:pathLst>
          </a:custGeom>
          <a:blipFill>
            <a:blip r:embed="rId11"/>
            <a:stretch>
              <a:fillRect l="0" t="0" r="0" b="0"/>
            </a:stretch>
          </a:blipFill>
        </p:spPr>
      </p:sp>
      <p:grpSp>
        <p:nvGrpSpPr>
          <p:cNvPr name="Group 38" id="38"/>
          <p:cNvGrpSpPr/>
          <p:nvPr/>
        </p:nvGrpSpPr>
        <p:grpSpPr>
          <a:xfrm rot="0">
            <a:off x="3032362" y="7201694"/>
            <a:ext cx="4911290" cy="1613041"/>
            <a:chOff x="0" y="0"/>
            <a:chExt cx="6548387" cy="2150721"/>
          </a:xfrm>
        </p:grpSpPr>
        <p:grpSp>
          <p:nvGrpSpPr>
            <p:cNvPr name="Group 39" id="39"/>
            <p:cNvGrpSpPr/>
            <p:nvPr/>
          </p:nvGrpSpPr>
          <p:grpSpPr>
            <a:xfrm rot="0">
              <a:off x="0" y="465806"/>
              <a:ext cx="6548387" cy="1684915"/>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9AF49"/>
              </a:solidFill>
            </p:spPr>
          </p:sp>
        </p:grpSp>
        <p:grpSp>
          <p:nvGrpSpPr>
            <p:cNvPr name="Group 41" id="41"/>
            <p:cNvGrpSpPr/>
            <p:nvPr/>
          </p:nvGrpSpPr>
          <p:grpSpPr>
            <a:xfrm rot="0">
              <a:off x="0" y="465806"/>
              <a:ext cx="6548387" cy="791885"/>
              <a:chOff x="0" y="0"/>
              <a:chExt cx="1512646" cy="182922"/>
            </a:xfrm>
          </p:grpSpPr>
          <p:sp>
            <p:nvSpPr>
              <p:cNvPr name="Freeform 42" id="42"/>
              <p:cNvSpPr/>
              <p:nvPr/>
            </p:nvSpPr>
            <p:spPr>
              <a:xfrm flipH="false" flipV="false" rot="0">
                <a:off x="0" y="0"/>
                <a:ext cx="1512646" cy="182922"/>
              </a:xfrm>
              <a:custGeom>
                <a:avLst/>
                <a:gdLst/>
                <a:ahLst/>
                <a:cxnLst/>
                <a:rect r="r" b="b" t="t" l="l"/>
                <a:pathLst>
                  <a:path h="182922" w="1512646">
                    <a:moveTo>
                      <a:pt x="0" y="0"/>
                    </a:moveTo>
                    <a:lnTo>
                      <a:pt x="1512646" y="0"/>
                    </a:lnTo>
                    <a:lnTo>
                      <a:pt x="1512646" y="182922"/>
                    </a:lnTo>
                    <a:lnTo>
                      <a:pt x="0" y="182922"/>
                    </a:lnTo>
                    <a:close/>
                  </a:path>
                </a:pathLst>
              </a:custGeom>
              <a:solidFill>
                <a:srgbClr val="F9AF49"/>
              </a:solidFill>
            </p:spPr>
          </p:sp>
        </p:grpSp>
        <p:grpSp>
          <p:nvGrpSpPr>
            <p:cNvPr name="Group 43" id="43"/>
            <p:cNvGrpSpPr/>
            <p:nvPr/>
          </p:nvGrpSpPr>
          <p:grpSpPr>
            <a:xfrm rot="0">
              <a:off x="0" y="0"/>
              <a:ext cx="6548387" cy="931612"/>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7D0D8"/>
              </a:solidFill>
            </p:spPr>
          </p:sp>
        </p:grpSp>
      </p:grpSp>
      <p:grpSp>
        <p:nvGrpSpPr>
          <p:cNvPr name="Group 45" id="45"/>
          <p:cNvGrpSpPr/>
          <p:nvPr/>
        </p:nvGrpSpPr>
        <p:grpSpPr>
          <a:xfrm rot="0">
            <a:off x="3899870" y="9134135"/>
            <a:ext cx="3288036" cy="1079907"/>
            <a:chOff x="0" y="0"/>
            <a:chExt cx="4384049" cy="1439876"/>
          </a:xfrm>
        </p:grpSpPr>
        <p:grpSp>
          <p:nvGrpSpPr>
            <p:cNvPr name="Group 46" id="46"/>
            <p:cNvGrpSpPr/>
            <p:nvPr/>
          </p:nvGrpSpPr>
          <p:grpSpPr>
            <a:xfrm rot="0">
              <a:off x="0" y="311850"/>
              <a:ext cx="4384049" cy="1128026"/>
              <a:chOff x="0" y="0"/>
              <a:chExt cx="6350000" cy="6350000"/>
            </a:xfrm>
          </p:grpSpPr>
          <p:sp>
            <p:nvSpPr>
              <p:cNvPr name="Freeform 47" id="4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56B6F"/>
              </a:solidFill>
            </p:spPr>
          </p:sp>
        </p:grpSp>
        <p:grpSp>
          <p:nvGrpSpPr>
            <p:cNvPr name="Group 48" id="48"/>
            <p:cNvGrpSpPr/>
            <p:nvPr/>
          </p:nvGrpSpPr>
          <p:grpSpPr>
            <a:xfrm rot="0">
              <a:off x="0" y="311850"/>
              <a:ext cx="4384049" cy="530156"/>
              <a:chOff x="0" y="0"/>
              <a:chExt cx="1512646" cy="182922"/>
            </a:xfrm>
          </p:grpSpPr>
          <p:sp>
            <p:nvSpPr>
              <p:cNvPr name="Freeform 49" id="49"/>
              <p:cNvSpPr/>
              <p:nvPr/>
            </p:nvSpPr>
            <p:spPr>
              <a:xfrm flipH="false" flipV="false" rot="0">
                <a:off x="0" y="0"/>
                <a:ext cx="1512646" cy="182922"/>
              </a:xfrm>
              <a:custGeom>
                <a:avLst/>
                <a:gdLst/>
                <a:ahLst/>
                <a:cxnLst/>
                <a:rect r="r" b="b" t="t" l="l"/>
                <a:pathLst>
                  <a:path h="182922" w="1512646">
                    <a:moveTo>
                      <a:pt x="0" y="0"/>
                    </a:moveTo>
                    <a:lnTo>
                      <a:pt x="1512646" y="0"/>
                    </a:lnTo>
                    <a:lnTo>
                      <a:pt x="1512646" y="182922"/>
                    </a:lnTo>
                    <a:lnTo>
                      <a:pt x="0" y="182922"/>
                    </a:lnTo>
                    <a:close/>
                  </a:path>
                </a:pathLst>
              </a:custGeom>
              <a:solidFill>
                <a:srgbClr val="E56B6F"/>
              </a:solidFill>
            </p:spPr>
          </p:sp>
        </p:grpSp>
        <p:grpSp>
          <p:nvGrpSpPr>
            <p:cNvPr name="Group 50" id="50"/>
            <p:cNvGrpSpPr/>
            <p:nvPr/>
          </p:nvGrpSpPr>
          <p:grpSpPr>
            <a:xfrm rot="0">
              <a:off x="0" y="0"/>
              <a:ext cx="4384049" cy="623701"/>
              <a:chOff x="0" y="0"/>
              <a:chExt cx="6350000" cy="6350000"/>
            </a:xfrm>
          </p:grpSpPr>
          <p:sp>
            <p:nvSpPr>
              <p:cNvPr name="Freeform 51" id="5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7D0D8"/>
              </a:solidFill>
            </p:spPr>
          </p:sp>
        </p:grpSp>
      </p:grpSp>
      <p:sp>
        <p:nvSpPr>
          <p:cNvPr name="AutoShape 52" id="52"/>
          <p:cNvSpPr/>
          <p:nvPr/>
        </p:nvSpPr>
        <p:spPr>
          <a:xfrm>
            <a:off x="13238506" y="3337195"/>
            <a:ext cx="3386722" cy="0"/>
          </a:xfrm>
          <a:prstGeom prst="line">
            <a:avLst/>
          </a:prstGeom>
          <a:ln cap="rnd" w="47625">
            <a:solidFill>
              <a:srgbClr val="C7D0D8"/>
            </a:solidFill>
            <a:prstDash val="solid"/>
            <a:headEnd type="none" len="sm" w="sm"/>
            <a:tailEnd type="oval" len="lg" w="lg"/>
          </a:ln>
        </p:spPr>
      </p:sp>
      <p:sp>
        <p:nvSpPr>
          <p:cNvPr name="AutoShape 53" id="53"/>
          <p:cNvSpPr/>
          <p:nvPr/>
        </p:nvSpPr>
        <p:spPr>
          <a:xfrm>
            <a:off x="12318374" y="4890840"/>
            <a:ext cx="4306853" cy="24625"/>
          </a:xfrm>
          <a:prstGeom prst="line">
            <a:avLst/>
          </a:prstGeom>
          <a:ln cap="rnd" w="47625">
            <a:solidFill>
              <a:srgbClr val="C7D0D8"/>
            </a:solidFill>
            <a:prstDash val="solid"/>
            <a:headEnd type="none" len="sm" w="sm"/>
            <a:tailEnd type="oval" len="lg" w="lg"/>
          </a:ln>
        </p:spPr>
      </p:sp>
      <p:sp>
        <p:nvSpPr>
          <p:cNvPr name="AutoShape 54" id="54"/>
          <p:cNvSpPr/>
          <p:nvPr/>
        </p:nvSpPr>
        <p:spPr>
          <a:xfrm>
            <a:off x="11253610" y="6469110"/>
            <a:ext cx="5371618" cy="24625"/>
          </a:xfrm>
          <a:prstGeom prst="line">
            <a:avLst/>
          </a:prstGeom>
          <a:ln cap="rnd" w="47625">
            <a:solidFill>
              <a:srgbClr val="C7D0D8"/>
            </a:solidFill>
            <a:prstDash val="solid"/>
            <a:headEnd type="none" len="sm" w="sm"/>
            <a:tailEnd type="oval" len="lg" w="lg"/>
          </a:ln>
        </p:spPr>
      </p:sp>
      <p:sp>
        <p:nvSpPr>
          <p:cNvPr name="AutoShape 55" id="55"/>
          <p:cNvSpPr/>
          <p:nvPr/>
        </p:nvSpPr>
        <p:spPr>
          <a:xfrm>
            <a:off x="10302538" y="8072006"/>
            <a:ext cx="6322689" cy="0"/>
          </a:xfrm>
          <a:prstGeom prst="line">
            <a:avLst/>
          </a:prstGeom>
          <a:ln cap="rnd" w="47625">
            <a:solidFill>
              <a:srgbClr val="C7D0D8"/>
            </a:solidFill>
            <a:prstDash val="solid"/>
            <a:headEnd type="none" len="sm" w="sm"/>
            <a:tailEnd type="oval" len="lg" w="lg"/>
          </a:ln>
        </p:spPr>
      </p:sp>
      <p:sp>
        <p:nvSpPr>
          <p:cNvPr name="AutoShape 56" id="56"/>
          <p:cNvSpPr/>
          <p:nvPr/>
        </p:nvSpPr>
        <p:spPr>
          <a:xfrm>
            <a:off x="9398926" y="9423325"/>
            <a:ext cx="7226220" cy="24625"/>
          </a:xfrm>
          <a:prstGeom prst="line">
            <a:avLst/>
          </a:prstGeom>
          <a:ln cap="rnd" w="47625">
            <a:solidFill>
              <a:srgbClr val="C7D0D8"/>
            </a:solidFill>
            <a:prstDash val="solid"/>
            <a:headEnd type="none" len="sm" w="sm"/>
            <a:tailEnd type="oval" len="lg" w="lg"/>
          </a:ln>
        </p:spPr>
      </p:sp>
      <p:sp>
        <p:nvSpPr>
          <p:cNvPr name="TextBox 57" id="57"/>
          <p:cNvSpPr txBox="true"/>
          <p:nvPr/>
        </p:nvSpPr>
        <p:spPr>
          <a:xfrm rot="0">
            <a:off x="11253610" y="1961755"/>
            <a:ext cx="1634834" cy="1317982"/>
          </a:xfrm>
          <a:prstGeom prst="rect">
            <a:avLst/>
          </a:prstGeom>
        </p:spPr>
        <p:txBody>
          <a:bodyPr anchor="t" rtlCol="false" tIns="0" lIns="0" bIns="0" rIns="0">
            <a:spAutoFit/>
          </a:bodyPr>
          <a:lstStyle/>
          <a:p>
            <a:pPr algn="ctr">
              <a:lnSpc>
                <a:spcPts val="10858"/>
              </a:lnSpc>
            </a:pPr>
            <a:r>
              <a:rPr lang="en-US" sz="7755">
                <a:solidFill>
                  <a:srgbClr val="38A3A5"/>
                </a:solidFill>
                <a:latin typeface="Inter Bold Italics"/>
              </a:rPr>
              <a:t>01</a:t>
            </a:r>
          </a:p>
        </p:txBody>
      </p:sp>
      <p:sp>
        <p:nvSpPr>
          <p:cNvPr name="TextBox 58" id="58"/>
          <p:cNvSpPr txBox="true"/>
          <p:nvPr/>
        </p:nvSpPr>
        <p:spPr>
          <a:xfrm rot="0">
            <a:off x="13012117" y="2000174"/>
            <a:ext cx="4809802" cy="451149"/>
          </a:xfrm>
          <a:prstGeom prst="rect">
            <a:avLst/>
          </a:prstGeom>
        </p:spPr>
        <p:txBody>
          <a:bodyPr anchor="t" rtlCol="false" tIns="0" lIns="0" bIns="0" rIns="0">
            <a:spAutoFit/>
          </a:bodyPr>
          <a:lstStyle/>
          <a:p>
            <a:pPr>
              <a:lnSpc>
                <a:spcPts val="3619"/>
              </a:lnSpc>
            </a:pPr>
            <a:r>
              <a:rPr lang="en-US" sz="2585">
                <a:solidFill>
                  <a:srgbClr val="454D40"/>
                </a:solidFill>
                <a:latin typeface="Inter Bold"/>
              </a:rPr>
              <a:t>Half the population have pets</a:t>
            </a:r>
          </a:p>
        </p:txBody>
      </p:sp>
      <p:sp>
        <p:nvSpPr>
          <p:cNvPr name="Freeform 59" id="59"/>
          <p:cNvSpPr/>
          <p:nvPr/>
        </p:nvSpPr>
        <p:spPr>
          <a:xfrm flipH="false" flipV="false" rot="0">
            <a:off x="10543672" y="2057324"/>
            <a:ext cx="2393019" cy="1173163"/>
          </a:xfrm>
          <a:custGeom>
            <a:avLst/>
            <a:gdLst/>
            <a:ahLst/>
            <a:cxnLst/>
            <a:rect r="r" b="b" t="t" l="l"/>
            <a:pathLst>
              <a:path h="1173163" w="2393019">
                <a:moveTo>
                  <a:pt x="0" y="0"/>
                </a:moveTo>
                <a:lnTo>
                  <a:pt x="2393019" y="0"/>
                </a:lnTo>
                <a:lnTo>
                  <a:pt x="2393019" y="1173163"/>
                </a:lnTo>
                <a:lnTo>
                  <a:pt x="0" y="1173163"/>
                </a:lnTo>
                <a:lnTo>
                  <a:pt x="0" y="0"/>
                </a:lnTo>
                <a:close/>
              </a:path>
            </a:pathLst>
          </a:custGeom>
          <a:blipFill>
            <a:blip r:embed="rId12"/>
            <a:stretch>
              <a:fillRect l="0" t="0" r="0" b="0"/>
            </a:stretch>
          </a:blipFill>
        </p:spPr>
      </p:sp>
      <p:sp>
        <p:nvSpPr>
          <p:cNvPr name="Freeform 60" id="60"/>
          <p:cNvSpPr/>
          <p:nvPr/>
        </p:nvSpPr>
        <p:spPr>
          <a:xfrm flipH="false" flipV="false" rot="0">
            <a:off x="10099920" y="2113474"/>
            <a:ext cx="3057779" cy="1060862"/>
          </a:xfrm>
          <a:custGeom>
            <a:avLst/>
            <a:gdLst/>
            <a:ahLst/>
            <a:cxnLst/>
            <a:rect r="r" b="b" t="t" l="l"/>
            <a:pathLst>
              <a:path h="1060862" w="3057779">
                <a:moveTo>
                  <a:pt x="0" y="0"/>
                </a:moveTo>
                <a:lnTo>
                  <a:pt x="3057779" y="0"/>
                </a:lnTo>
                <a:lnTo>
                  <a:pt x="3057779" y="1060862"/>
                </a:lnTo>
                <a:lnTo>
                  <a:pt x="0" y="1060862"/>
                </a:lnTo>
                <a:lnTo>
                  <a:pt x="0" y="0"/>
                </a:lnTo>
                <a:close/>
              </a:path>
            </a:pathLst>
          </a:custGeom>
          <a:blipFill>
            <a:blip r:embed="rId13"/>
            <a:stretch>
              <a:fillRect l="0" t="0" r="0" b="0"/>
            </a:stretch>
          </a:blipFill>
        </p:spPr>
      </p:sp>
      <p:sp>
        <p:nvSpPr>
          <p:cNvPr name="TextBox 61" id="61"/>
          <p:cNvSpPr txBox="true"/>
          <p:nvPr/>
        </p:nvSpPr>
        <p:spPr>
          <a:xfrm rot="0">
            <a:off x="10333478" y="3597483"/>
            <a:ext cx="1634834" cy="1317982"/>
          </a:xfrm>
          <a:prstGeom prst="rect">
            <a:avLst/>
          </a:prstGeom>
        </p:spPr>
        <p:txBody>
          <a:bodyPr anchor="t" rtlCol="false" tIns="0" lIns="0" bIns="0" rIns="0">
            <a:spAutoFit/>
          </a:bodyPr>
          <a:lstStyle/>
          <a:p>
            <a:pPr algn="ctr">
              <a:lnSpc>
                <a:spcPts val="10858"/>
              </a:lnSpc>
            </a:pPr>
            <a:r>
              <a:rPr lang="en-US" sz="7755">
                <a:solidFill>
                  <a:srgbClr val="6D597A"/>
                </a:solidFill>
                <a:latin typeface="Inter Bold Italics"/>
              </a:rPr>
              <a:t>02</a:t>
            </a:r>
          </a:p>
        </p:txBody>
      </p:sp>
      <p:sp>
        <p:nvSpPr>
          <p:cNvPr name="Freeform 62" id="62"/>
          <p:cNvSpPr/>
          <p:nvPr/>
        </p:nvSpPr>
        <p:spPr>
          <a:xfrm flipH="false" flipV="false" rot="0">
            <a:off x="10458266" y="3441978"/>
            <a:ext cx="1477139" cy="1477139"/>
          </a:xfrm>
          <a:custGeom>
            <a:avLst/>
            <a:gdLst/>
            <a:ahLst/>
            <a:cxnLst/>
            <a:rect r="r" b="b" t="t" l="l"/>
            <a:pathLst>
              <a:path h="1477139" w="1477139">
                <a:moveTo>
                  <a:pt x="0" y="0"/>
                </a:moveTo>
                <a:lnTo>
                  <a:pt x="1477138" y="0"/>
                </a:lnTo>
                <a:lnTo>
                  <a:pt x="1477138" y="1477138"/>
                </a:lnTo>
                <a:lnTo>
                  <a:pt x="0" y="1477138"/>
                </a:lnTo>
                <a:lnTo>
                  <a:pt x="0" y="0"/>
                </a:lnTo>
                <a:close/>
              </a:path>
            </a:pathLst>
          </a:custGeom>
          <a:blipFill>
            <a:blip r:embed="rId14"/>
            <a:stretch>
              <a:fillRect l="-8996" t="-9838" r="-10205" b="-18899"/>
            </a:stretch>
          </a:blipFill>
        </p:spPr>
      </p:sp>
      <p:sp>
        <p:nvSpPr>
          <p:cNvPr name="TextBox 63" id="63"/>
          <p:cNvSpPr txBox="true"/>
          <p:nvPr/>
        </p:nvSpPr>
        <p:spPr>
          <a:xfrm rot="0">
            <a:off x="9282503" y="5151128"/>
            <a:ext cx="1634834" cy="1317982"/>
          </a:xfrm>
          <a:prstGeom prst="rect">
            <a:avLst/>
          </a:prstGeom>
        </p:spPr>
        <p:txBody>
          <a:bodyPr anchor="t" rtlCol="false" tIns="0" lIns="0" bIns="0" rIns="0">
            <a:spAutoFit/>
          </a:bodyPr>
          <a:lstStyle/>
          <a:p>
            <a:pPr algn="ctr">
              <a:lnSpc>
                <a:spcPts val="10858"/>
              </a:lnSpc>
            </a:pPr>
            <a:r>
              <a:rPr lang="en-US" sz="7755">
                <a:solidFill>
                  <a:srgbClr val="E05A47"/>
                </a:solidFill>
                <a:latin typeface="Inter Bold Italics"/>
              </a:rPr>
              <a:t>03</a:t>
            </a:r>
          </a:p>
        </p:txBody>
      </p:sp>
      <p:sp>
        <p:nvSpPr>
          <p:cNvPr name="Freeform 64" id="64"/>
          <p:cNvSpPr/>
          <p:nvPr/>
        </p:nvSpPr>
        <p:spPr>
          <a:xfrm flipH="false" flipV="false" rot="0">
            <a:off x="8909608" y="5107318"/>
            <a:ext cx="2085736" cy="1412530"/>
          </a:xfrm>
          <a:custGeom>
            <a:avLst/>
            <a:gdLst/>
            <a:ahLst/>
            <a:cxnLst/>
            <a:rect r="r" b="b" t="t" l="l"/>
            <a:pathLst>
              <a:path h="1412530" w="2085736">
                <a:moveTo>
                  <a:pt x="0" y="0"/>
                </a:moveTo>
                <a:lnTo>
                  <a:pt x="2085736" y="0"/>
                </a:lnTo>
                <a:lnTo>
                  <a:pt x="2085736" y="1412531"/>
                </a:lnTo>
                <a:lnTo>
                  <a:pt x="0" y="1412531"/>
                </a:lnTo>
                <a:lnTo>
                  <a:pt x="0" y="0"/>
                </a:lnTo>
                <a:close/>
              </a:path>
            </a:pathLst>
          </a:custGeom>
          <a:blipFill>
            <a:blip r:embed="rId15"/>
            <a:stretch>
              <a:fillRect l="-17607" t="-8590" r="-12996" b="-29864"/>
            </a:stretch>
          </a:blipFill>
        </p:spPr>
      </p:sp>
      <p:sp>
        <p:nvSpPr>
          <p:cNvPr name="TextBox 65" id="65"/>
          <p:cNvSpPr txBox="true"/>
          <p:nvPr/>
        </p:nvSpPr>
        <p:spPr>
          <a:xfrm rot="0">
            <a:off x="13238506" y="2583877"/>
            <a:ext cx="3386863" cy="656694"/>
          </a:xfrm>
          <a:prstGeom prst="rect">
            <a:avLst/>
          </a:prstGeom>
        </p:spPr>
        <p:txBody>
          <a:bodyPr anchor="t" rtlCol="false" tIns="0" lIns="0" bIns="0" rIns="0">
            <a:spAutoFit/>
          </a:bodyPr>
          <a:lstStyle/>
          <a:p>
            <a:pPr>
              <a:lnSpc>
                <a:spcPts val="2654"/>
              </a:lnSpc>
            </a:pPr>
            <a:r>
              <a:rPr lang="en-US" sz="1895">
                <a:solidFill>
                  <a:srgbClr val="969696"/>
                </a:solidFill>
                <a:latin typeface="Inter"/>
              </a:rPr>
              <a:t>in </a:t>
            </a:r>
            <a:r>
              <a:rPr lang="en-US" sz="1895">
                <a:solidFill>
                  <a:srgbClr val="969696"/>
                </a:solidFill>
                <a:latin typeface="Inter Bold"/>
              </a:rPr>
              <a:t>Spain and Portuga</a:t>
            </a:r>
            <a:r>
              <a:rPr lang="en-US" sz="1895">
                <a:solidFill>
                  <a:srgbClr val="969696"/>
                </a:solidFill>
                <a:latin typeface="Inter"/>
              </a:rPr>
              <a:t>l, where our distributors have stores.</a:t>
            </a:r>
          </a:p>
        </p:txBody>
      </p:sp>
      <p:sp>
        <p:nvSpPr>
          <p:cNvPr name="TextBox 66" id="66"/>
          <p:cNvSpPr txBox="true"/>
          <p:nvPr/>
        </p:nvSpPr>
        <p:spPr>
          <a:xfrm rot="0">
            <a:off x="12318374" y="4219606"/>
            <a:ext cx="4306853" cy="656694"/>
          </a:xfrm>
          <a:prstGeom prst="rect">
            <a:avLst/>
          </a:prstGeom>
        </p:spPr>
        <p:txBody>
          <a:bodyPr anchor="t" rtlCol="false" tIns="0" lIns="0" bIns="0" rIns="0">
            <a:spAutoFit/>
          </a:bodyPr>
          <a:lstStyle/>
          <a:p>
            <a:pPr>
              <a:lnSpc>
                <a:spcPts val="2654"/>
              </a:lnSpc>
            </a:pPr>
            <a:r>
              <a:rPr lang="en-US" sz="1895">
                <a:solidFill>
                  <a:srgbClr val="969696"/>
                </a:solidFill>
                <a:latin typeface="Inter Bold"/>
              </a:rPr>
              <a:t>Youngers than 50</a:t>
            </a:r>
            <a:r>
              <a:rPr lang="en-US" sz="1895">
                <a:solidFill>
                  <a:srgbClr val="969696"/>
                </a:solidFill>
                <a:latin typeface="Inter"/>
              </a:rPr>
              <a:t> are the </a:t>
            </a:r>
            <a:r>
              <a:rPr lang="en-US" sz="1895">
                <a:solidFill>
                  <a:srgbClr val="969696"/>
                </a:solidFill>
                <a:latin typeface="Inter Bold"/>
              </a:rPr>
              <a:t>80%</a:t>
            </a:r>
            <a:r>
              <a:rPr lang="en-US" sz="1895">
                <a:solidFill>
                  <a:srgbClr val="969696"/>
                </a:solidFill>
                <a:latin typeface="Inter"/>
              </a:rPr>
              <a:t> of the </a:t>
            </a:r>
            <a:r>
              <a:rPr lang="en-US" sz="1895">
                <a:solidFill>
                  <a:srgbClr val="969696"/>
                </a:solidFill>
                <a:latin typeface="Inter Bold"/>
              </a:rPr>
              <a:t>common Web-App users</a:t>
            </a:r>
            <a:r>
              <a:rPr lang="en-US" sz="1895">
                <a:solidFill>
                  <a:srgbClr val="969696"/>
                </a:solidFill>
                <a:latin typeface="Inter"/>
              </a:rPr>
              <a:t>.</a:t>
            </a:r>
          </a:p>
        </p:txBody>
      </p:sp>
      <p:sp>
        <p:nvSpPr>
          <p:cNvPr name="TextBox 67" id="67"/>
          <p:cNvSpPr txBox="true"/>
          <p:nvPr/>
        </p:nvSpPr>
        <p:spPr>
          <a:xfrm rot="0">
            <a:off x="12318374" y="3729398"/>
            <a:ext cx="4940926" cy="451149"/>
          </a:xfrm>
          <a:prstGeom prst="rect">
            <a:avLst/>
          </a:prstGeom>
        </p:spPr>
        <p:txBody>
          <a:bodyPr anchor="t" rtlCol="false" tIns="0" lIns="0" bIns="0" rIns="0">
            <a:spAutoFit/>
          </a:bodyPr>
          <a:lstStyle/>
          <a:p>
            <a:pPr>
              <a:lnSpc>
                <a:spcPts val="3619"/>
              </a:lnSpc>
            </a:pPr>
            <a:r>
              <a:rPr lang="en-US" sz="2585">
                <a:solidFill>
                  <a:srgbClr val="454D40"/>
                </a:solidFill>
                <a:latin typeface="Inter Bold"/>
              </a:rPr>
              <a:t>Young people hog the internet</a:t>
            </a:r>
          </a:p>
        </p:txBody>
      </p:sp>
      <p:sp>
        <p:nvSpPr>
          <p:cNvPr name="TextBox 68" id="68"/>
          <p:cNvSpPr txBox="true"/>
          <p:nvPr/>
        </p:nvSpPr>
        <p:spPr>
          <a:xfrm rot="0">
            <a:off x="7865970" y="6838834"/>
            <a:ext cx="2677702" cy="987275"/>
          </a:xfrm>
          <a:prstGeom prst="rect">
            <a:avLst/>
          </a:prstGeom>
        </p:spPr>
        <p:txBody>
          <a:bodyPr anchor="t" rtlCol="false" tIns="0" lIns="0" bIns="0" rIns="0">
            <a:spAutoFit/>
          </a:bodyPr>
          <a:lstStyle/>
          <a:p>
            <a:pPr algn="ctr">
              <a:lnSpc>
                <a:spcPts val="8058"/>
              </a:lnSpc>
            </a:pPr>
            <a:r>
              <a:rPr lang="en-US" sz="5755">
                <a:solidFill>
                  <a:srgbClr val="F9AF49"/>
                </a:solidFill>
                <a:latin typeface="Inter Bold Italics"/>
              </a:rPr>
              <a:t>€ </a:t>
            </a:r>
            <a:r>
              <a:rPr lang="en-US" sz="5755">
                <a:solidFill>
                  <a:srgbClr val="FFBD59"/>
                </a:solidFill>
                <a:latin typeface="Inter Italics"/>
              </a:rPr>
              <a:t>€ €</a:t>
            </a:r>
          </a:p>
        </p:txBody>
      </p:sp>
      <p:sp>
        <p:nvSpPr>
          <p:cNvPr name="TextBox 69" id="69"/>
          <p:cNvSpPr txBox="true"/>
          <p:nvPr/>
        </p:nvSpPr>
        <p:spPr>
          <a:xfrm rot="0">
            <a:off x="11267399" y="5773251"/>
            <a:ext cx="5058419" cy="646609"/>
          </a:xfrm>
          <a:prstGeom prst="rect">
            <a:avLst/>
          </a:prstGeom>
        </p:spPr>
        <p:txBody>
          <a:bodyPr anchor="t" rtlCol="false" tIns="0" lIns="0" bIns="0" rIns="0">
            <a:spAutoFit/>
          </a:bodyPr>
          <a:lstStyle/>
          <a:p>
            <a:pPr>
              <a:lnSpc>
                <a:spcPts val="2654"/>
              </a:lnSpc>
            </a:pPr>
            <a:r>
              <a:rPr lang="en-US" sz="1895">
                <a:solidFill>
                  <a:srgbClr val="969696"/>
                </a:solidFill>
                <a:latin typeface="Inter"/>
              </a:rPr>
              <a:t>56% of women have pets for 53% of men, so no segmentation about gender is done.</a:t>
            </a:r>
          </a:p>
        </p:txBody>
      </p:sp>
      <p:sp>
        <p:nvSpPr>
          <p:cNvPr name="TextBox 70" id="70"/>
          <p:cNvSpPr txBox="true"/>
          <p:nvPr/>
        </p:nvSpPr>
        <p:spPr>
          <a:xfrm rot="0">
            <a:off x="10302538" y="7351521"/>
            <a:ext cx="6500778" cy="656694"/>
          </a:xfrm>
          <a:prstGeom prst="rect">
            <a:avLst/>
          </a:prstGeom>
        </p:spPr>
        <p:txBody>
          <a:bodyPr anchor="t" rtlCol="false" tIns="0" lIns="0" bIns="0" rIns="0">
            <a:spAutoFit/>
          </a:bodyPr>
          <a:lstStyle/>
          <a:p>
            <a:pPr>
              <a:lnSpc>
                <a:spcPts val="2654"/>
              </a:lnSpc>
            </a:pPr>
            <a:r>
              <a:rPr lang="en-US" sz="1895">
                <a:solidFill>
                  <a:srgbClr val="969696"/>
                </a:solidFill>
                <a:latin typeface="Inter"/>
              </a:rPr>
              <a:t>Pet owners spend an average of </a:t>
            </a:r>
            <a:r>
              <a:rPr lang="en-US" sz="1895">
                <a:solidFill>
                  <a:srgbClr val="969696"/>
                </a:solidFill>
                <a:latin typeface="Inter Bold"/>
              </a:rPr>
              <a:t>400€ a year in pet care</a:t>
            </a:r>
            <a:r>
              <a:rPr lang="en-US" sz="1895">
                <a:solidFill>
                  <a:srgbClr val="969696"/>
                </a:solidFill>
                <a:latin typeface="Inter"/>
              </a:rPr>
              <a:t>, our affordable pricing is not gonna take them back</a:t>
            </a:r>
          </a:p>
        </p:txBody>
      </p:sp>
      <p:sp>
        <p:nvSpPr>
          <p:cNvPr name="TextBox 71" id="71"/>
          <p:cNvSpPr txBox="true"/>
          <p:nvPr/>
        </p:nvSpPr>
        <p:spPr>
          <a:xfrm rot="0">
            <a:off x="9398926" y="8727466"/>
            <a:ext cx="6926811" cy="656694"/>
          </a:xfrm>
          <a:prstGeom prst="rect">
            <a:avLst/>
          </a:prstGeom>
        </p:spPr>
        <p:txBody>
          <a:bodyPr anchor="t" rtlCol="false" tIns="0" lIns="0" bIns="0" rIns="0">
            <a:spAutoFit/>
          </a:bodyPr>
          <a:lstStyle/>
          <a:p>
            <a:pPr>
              <a:lnSpc>
                <a:spcPts val="2654"/>
              </a:lnSpc>
            </a:pPr>
            <a:r>
              <a:rPr lang="en-US" sz="1895">
                <a:solidFill>
                  <a:srgbClr val="969696"/>
                </a:solidFill>
                <a:latin typeface="Inter"/>
              </a:rPr>
              <a:t>Our App and services are thought to be used by a </a:t>
            </a:r>
            <a:r>
              <a:rPr lang="en-US" sz="1895">
                <a:solidFill>
                  <a:srgbClr val="969696"/>
                </a:solidFill>
                <a:latin typeface="Inter Bold"/>
              </a:rPr>
              <a:t>family unit</a:t>
            </a:r>
            <a:r>
              <a:rPr lang="en-US" sz="1895">
                <a:solidFill>
                  <a:srgbClr val="969696"/>
                </a:solidFill>
                <a:latin typeface="Inter"/>
              </a:rPr>
              <a:t>, which in Spain is about </a:t>
            </a:r>
            <a:r>
              <a:rPr lang="en-US" sz="1895">
                <a:solidFill>
                  <a:srgbClr val="969696"/>
                </a:solidFill>
                <a:latin typeface="Inter Bold"/>
              </a:rPr>
              <a:t>4 people</a:t>
            </a:r>
            <a:r>
              <a:rPr lang="en-US" sz="1895">
                <a:solidFill>
                  <a:srgbClr val="969696"/>
                </a:solidFill>
                <a:latin typeface="Inter"/>
              </a:rPr>
              <a:t> in average.</a:t>
            </a:r>
          </a:p>
        </p:txBody>
      </p:sp>
      <p:sp>
        <p:nvSpPr>
          <p:cNvPr name="TextBox 72" id="72"/>
          <p:cNvSpPr txBox="true"/>
          <p:nvPr/>
        </p:nvSpPr>
        <p:spPr>
          <a:xfrm rot="0">
            <a:off x="11267399" y="5283044"/>
            <a:ext cx="4936659" cy="451149"/>
          </a:xfrm>
          <a:prstGeom prst="rect">
            <a:avLst/>
          </a:prstGeom>
        </p:spPr>
        <p:txBody>
          <a:bodyPr anchor="t" rtlCol="false" tIns="0" lIns="0" bIns="0" rIns="0">
            <a:spAutoFit/>
          </a:bodyPr>
          <a:lstStyle/>
          <a:p>
            <a:pPr>
              <a:lnSpc>
                <a:spcPts val="3619"/>
              </a:lnSpc>
            </a:pPr>
            <a:r>
              <a:rPr lang="en-US" sz="2585">
                <a:solidFill>
                  <a:srgbClr val="454D40"/>
                </a:solidFill>
                <a:latin typeface="Inter Bold"/>
              </a:rPr>
              <a:t>Evenly distributed by gender</a:t>
            </a:r>
          </a:p>
        </p:txBody>
      </p:sp>
      <p:sp>
        <p:nvSpPr>
          <p:cNvPr name="TextBox 73" id="73"/>
          <p:cNvSpPr txBox="true"/>
          <p:nvPr/>
        </p:nvSpPr>
        <p:spPr>
          <a:xfrm rot="0">
            <a:off x="10302538" y="6861314"/>
            <a:ext cx="4969676" cy="451149"/>
          </a:xfrm>
          <a:prstGeom prst="rect">
            <a:avLst/>
          </a:prstGeom>
        </p:spPr>
        <p:txBody>
          <a:bodyPr anchor="t" rtlCol="false" tIns="0" lIns="0" bIns="0" rIns="0">
            <a:spAutoFit/>
          </a:bodyPr>
          <a:lstStyle/>
          <a:p>
            <a:pPr>
              <a:lnSpc>
                <a:spcPts val="3619"/>
              </a:lnSpc>
            </a:pPr>
            <a:r>
              <a:rPr lang="en-US" sz="2585">
                <a:solidFill>
                  <a:srgbClr val="454D40"/>
                </a:solidFill>
                <a:latin typeface="Inter Bold"/>
              </a:rPr>
              <a:t>No differentiation by budget</a:t>
            </a:r>
          </a:p>
        </p:txBody>
      </p:sp>
      <p:sp>
        <p:nvSpPr>
          <p:cNvPr name="TextBox 74" id="74"/>
          <p:cNvSpPr txBox="true"/>
          <p:nvPr/>
        </p:nvSpPr>
        <p:spPr>
          <a:xfrm rot="0">
            <a:off x="9398926" y="8237258"/>
            <a:ext cx="4704822" cy="451149"/>
          </a:xfrm>
          <a:prstGeom prst="rect">
            <a:avLst/>
          </a:prstGeom>
        </p:spPr>
        <p:txBody>
          <a:bodyPr anchor="t" rtlCol="false" tIns="0" lIns="0" bIns="0" rIns="0">
            <a:spAutoFit/>
          </a:bodyPr>
          <a:lstStyle/>
          <a:p>
            <a:pPr>
              <a:lnSpc>
                <a:spcPts val="3619"/>
              </a:lnSpc>
            </a:pPr>
            <a:r>
              <a:rPr lang="en-US" sz="2585">
                <a:solidFill>
                  <a:srgbClr val="454D40"/>
                </a:solidFill>
                <a:latin typeface="Inter Bold"/>
              </a:rPr>
              <a:t>One download per home App</a:t>
            </a:r>
          </a:p>
        </p:txBody>
      </p:sp>
      <p:sp>
        <p:nvSpPr>
          <p:cNvPr name="TextBox 75" id="75"/>
          <p:cNvSpPr txBox="true"/>
          <p:nvPr/>
        </p:nvSpPr>
        <p:spPr>
          <a:xfrm rot="0">
            <a:off x="4964352" y="2845549"/>
            <a:ext cx="1159073" cy="713742"/>
          </a:xfrm>
          <a:prstGeom prst="rect">
            <a:avLst/>
          </a:prstGeom>
        </p:spPr>
        <p:txBody>
          <a:bodyPr anchor="t" rtlCol="false" tIns="0" lIns="0" bIns="0" rIns="0">
            <a:spAutoFit/>
          </a:bodyPr>
          <a:lstStyle/>
          <a:p>
            <a:pPr algn="ctr">
              <a:lnSpc>
                <a:spcPts val="5809"/>
              </a:lnSpc>
              <a:spcBef>
                <a:spcPct val="0"/>
              </a:spcBef>
            </a:pPr>
            <a:r>
              <a:rPr lang="en-US" sz="4149">
                <a:solidFill>
                  <a:srgbClr val="FFFFFF"/>
                </a:solidFill>
                <a:latin typeface="Linux Biolinum Bold"/>
              </a:rPr>
              <a:t>30M </a:t>
            </a:r>
          </a:p>
        </p:txBody>
      </p:sp>
      <p:sp>
        <p:nvSpPr>
          <p:cNvPr name="TextBox 76" id="76"/>
          <p:cNvSpPr txBox="true"/>
          <p:nvPr/>
        </p:nvSpPr>
        <p:spPr>
          <a:xfrm rot="0">
            <a:off x="4908470" y="4707585"/>
            <a:ext cx="1159073" cy="713742"/>
          </a:xfrm>
          <a:prstGeom prst="rect">
            <a:avLst/>
          </a:prstGeom>
        </p:spPr>
        <p:txBody>
          <a:bodyPr anchor="t" rtlCol="false" tIns="0" lIns="0" bIns="0" rIns="0">
            <a:spAutoFit/>
          </a:bodyPr>
          <a:lstStyle/>
          <a:p>
            <a:pPr algn="ctr">
              <a:lnSpc>
                <a:spcPts val="5809"/>
              </a:lnSpc>
              <a:spcBef>
                <a:spcPct val="0"/>
              </a:spcBef>
            </a:pPr>
            <a:r>
              <a:rPr lang="en-US" sz="4149">
                <a:solidFill>
                  <a:srgbClr val="FFFFFF"/>
                </a:solidFill>
                <a:latin typeface="Linux Biolinum Bold"/>
              </a:rPr>
              <a:t>2</a:t>
            </a:r>
            <a:r>
              <a:rPr lang="en-US" sz="4149">
                <a:solidFill>
                  <a:srgbClr val="FFFFFF"/>
                </a:solidFill>
                <a:latin typeface="Linux Biolinum Bold"/>
              </a:rPr>
              <a:t>0M </a:t>
            </a:r>
          </a:p>
        </p:txBody>
      </p:sp>
      <p:sp>
        <p:nvSpPr>
          <p:cNvPr name="TextBox 77" id="77"/>
          <p:cNvSpPr txBox="true"/>
          <p:nvPr/>
        </p:nvSpPr>
        <p:spPr>
          <a:xfrm rot="0">
            <a:off x="4908470" y="6334135"/>
            <a:ext cx="1159073" cy="713742"/>
          </a:xfrm>
          <a:prstGeom prst="rect">
            <a:avLst/>
          </a:prstGeom>
        </p:spPr>
        <p:txBody>
          <a:bodyPr anchor="t" rtlCol="false" tIns="0" lIns="0" bIns="0" rIns="0">
            <a:spAutoFit/>
          </a:bodyPr>
          <a:lstStyle/>
          <a:p>
            <a:pPr algn="ctr">
              <a:lnSpc>
                <a:spcPts val="5809"/>
              </a:lnSpc>
              <a:spcBef>
                <a:spcPct val="0"/>
              </a:spcBef>
            </a:pPr>
            <a:r>
              <a:rPr lang="en-US" sz="4149">
                <a:solidFill>
                  <a:srgbClr val="FFFFFF"/>
                </a:solidFill>
                <a:latin typeface="Linux Biolinum Bold"/>
              </a:rPr>
              <a:t>2</a:t>
            </a:r>
            <a:r>
              <a:rPr lang="en-US" sz="4149">
                <a:solidFill>
                  <a:srgbClr val="FFFFFF"/>
                </a:solidFill>
                <a:latin typeface="Linux Biolinum Bold"/>
              </a:rPr>
              <a:t>0M </a:t>
            </a:r>
          </a:p>
        </p:txBody>
      </p:sp>
      <p:sp>
        <p:nvSpPr>
          <p:cNvPr name="TextBox 78" id="78"/>
          <p:cNvSpPr txBox="true"/>
          <p:nvPr/>
        </p:nvSpPr>
        <p:spPr>
          <a:xfrm rot="0">
            <a:off x="4908470" y="7997959"/>
            <a:ext cx="1159073" cy="713742"/>
          </a:xfrm>
          <a:prstGeom prst="rect">
            <a:avLst/>
          </a:prstGeom>
        </p:spPr>
        <p:txBody>
          <a:bodyPr anchor="t" rtlCol="false" tIns="0" lIns="0" bIns="0" rIns="0">
            <a:spAutoFit/>
          </a:bodyPr>
          <a:lstStyle/>
          <a:p>
            <a:pPr algn="ctr">
              <a:lnSpc>
                <a:spcPts val="5809"/>
              </a:lnSpc>
              <a:spcBef>
                <a:spcPct val="0"/>
              </a:spcBef>
            </a:pPr>
            <a:r>
              <a:rPr lang="en-US" sz="4149">
                <a:solidFill>
                  <a:srgbClr val="FFFFFF"/>
                </a:solidFill>
                <a:latin typeface="Linux Biolinum Bold"/>
              </a:rPr>
              <a:t>2</a:t>
            </a:r>
            <a:r>
              <a:rPr lang="en-US" sz="4149">
                <a:solidFill>
                  <a:srgbClr val="FFFFFF"/>
                </a:solidFill>
                <a:latin typeface="Linux Biolinum Bold"/>
              </a:rPr>
              <a:t>0M </a:t>
            </a:r>
          </a:p>
        </p:txBody>
      </p:sp>
      <p:sp>
        <p:nvSpPr>
          <p:cNvPr name="TextBox 79" id="79"/>
          <p:cNvSpPr txBox="true"/>
          <p:nvPr/>
        </p:nvSpPr>
        <p:spPr>
          <a:xfrm rot="0">
            <a:off x="5176150" y="9597888"/>
            <a:ext cx="735477" cy="596228"/>
          </a:xfrm>
          <a:prstGeom prst="rect">
            <a:avLst/>
          </a:prstGeom>
        </p:spPr>
        <p:txBody>
          <a:bodyPr anchor="t" rtlCol="false" tIns="0" lIns="0" bIns="0" rIns="0">
            <a:spAutoFit/>
          </a:bodyPr>
          <a:lstStyle/>
          <a:p>
            <a:pPr algn="ctr">
              <a:lnSpc>
                <a:spcPts val="4810"/>
              </a:lnSpc>
              <a:spcBef>
                <a:spcPct val="0"/>
              </a:spcBef>
            </a:pPr>
            <a:r>
              <a:rPr lang="en-US" sz="3436">
                <a:solidFill>
                  <a:srgbClr val="FFFFFF"/>
                </a:solidFill>
                <a:latin typeface="Linux Biolinum Bold"/>
              </a:rPr>
              <a:t>5</a:t>
            </a:r>
            <a:r>
              <a:rPr lang="en-US" sz="3436">
                <a:solidFill>
                  <a:srgbClr val="FFFFFF"/>
                </a:solidFill>
                <a:latin typeface="Linux Biolinum Bold"/>
              </a:rPr>
              <a:t>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45769" y="-648575"/>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01689" y="2481852"/>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131367">
            <a:off x="15631026" y="7628333"/>
            <a:ext cx="1691219" cy="4627715"/>
          </a:xfrm>
          <a:custGeom>
            <a:avLst/>
            <a:gdLst/>
            <a:ahLst/>
            <a:cxnLst/>
            <a:rect r="r" b="b" t="t" l="l"/>
            <a:pathLst>
              <a:path h="4627715" w="1691219">
                <a:moveTo>
                  <a:pt x="1691220" y="4627715"/>
                </a:moveTo>
                <a:lnTo>
                  <a:pt x="0" y="4627715"/>
                </a:lnTo>
                <a:lnTo>
                  <a:pt x="0" y="0"/>
                </a:lnTo>
                <a:lnTo>
                  <a:pt x="1691220" y="0"/>
                </a:lnTo>
                <a:lnTo>
                  <a:pt x="1691220" y="4627715"/>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tretch>
            <a:fillRect/>
          </a:stretch>
        </p:blipFill>
        <p:spPr>
          <a:xfrm rot="0">
            <a:off x="3466898" y="3300963"/>
            <a:ext cx="5338610" cy="5338610"/>
          </a:xfrm>
          <a:prstGeom prst="rect">
            <a:avLst/>
          </a:prstGeom>
        </p:spPr>
      </p:pic>
      <p:grpSp>
        <p:nvGrpSpPr>
          <p:cNvPr name="Group 6" id="6"/>
          <p:cNvGrpSpPr/>
          <p:nvPr/>
        </p:nvGrpSpPr>
        <p:grpSpPr>
          <a:xfrm rot="0">
            <a:off x="4315263" y="3745847"/>
            <a:ext cx="1152934" cy="1110081"/>
            <a:chOff x="0" y="0"/>
            <a:chExt cx="1537245" cy="1480109"/>
          </a:xfrm>
        </p:grpSpPr>
        <p:sp>
          <p:nvSpPr>
            <p:cNvPr name="Freeform 7" id="7"/>
            <p:cNvSpPr/>
            <p:nvPr/>
          </p:nvSpPr>
          <p:spPr>
            <a:xfrm flipH="false" flipV="false" rot="0">
              <a:off x="0" y="0"/>
              <a:ext cx="1537245" cy="1480109"/>
            </a:xfrm>
            <a:custGeom>
              <a:avLst/>
              <a:gdLst/>
              <a:ahLst/>
              <a:cxnLst/>
              <a:rect r="r" b="b" t="t" l="l"/>
              <a:pathLst>
                <a:path h="1480109" w="1537245">
                  <a:moveTo>
                    <a:pt x="0" y="0"/>
                  </a:moveTo>
                  <a:lnTo>
                    <a:pt x="1537245" y="0"/>
                  </a:lnTo>
                  <a:lnTo>
                    <a:pt x="1537245" y="1480109"/>
                  </a:lnTo>
                  <a:lnTo>
                    <a:pt x="0" y="1480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0800000">
              <a:off x="36589" y="18668"/>
              <a:ext cx="1464068" cy="1442772"/>
            </a:xfrm>
            <a:custGeom>
              <a:avLst/>
              <a:gdLst/>
              <a:ahLst/>
              <a:cxnLst/>
              <a:rect r="r" b="b" t="t" l="l"/>
              <a:pathLst>
                <a:path h="1442772" w="1464068">
                  <a:moveTo>
                    <a:pt x="0" y="0"/>
                  </a:moveTo>
                  <a:lnTo>
                    <a:pt x="1464067" y="0"/>
                  </a:lnTo>
                  <a:lnTo>
                    <a:pt x="1464067" y="1442772"/>
                  </a:lnTo>
                  <a:lnTo>
                    <a:pt x="0" y="1442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 id="9"/>
          <p:cNvGrpSpPr/>
          <p:nvPr/>
        </p:nvGrpSpPr>
        <p:grpSpPr>
          <a:xfrm rot="0">
            <a:off x="6907361" y="3745847"/>
            <a:ext cx="1152934" cy="1110081"/>
            <a:chOff x="0" y="0"/>
            <a:chExt cx="1537245" cy="1480109"/>
          </a:xfrm>
        </p:grpSpPr>
        <p:sp>
          <p:nvSpPr>
            <p:cNvPr name="Freeform 10" id="10"/>
            <p:cNvSpPr/>
            <p:nvPr/>
          </p:nvSpPr>
          <p:spPr>
            <a:xfrm flipH="false" flipV="false" rot="0">
              <a:off x="0" y="0"/>
              <a:ext cx="1537245" cy="1480109"/>
            </a:xfrm>
            <a:custGeom>
              <a:avLst/>
              <a:gdLst/>
              <a:ahLst/>
              <a:cxnLst/>
              <a:rect r="r" b="b" t="t" l="l"/>
              <a:pathLst>
                <a:path h="1480109" w="1537245">
                  <a:moveTo>
                    <a:pt x="0" y="0"/>
                  </a:moveTo>
                  <a:lnTo>
                    <a:pt x="1537245" y="0"/>
                  </a:lnTo>
                  <a:lnTo>
                    <a:pt x="1537245" y="1480109"/>
                  </a:lnTo>
                  <a:lnTo>
                    <a:pt x="0" y="1480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0800000">
              <a:off x="36589" y="18668"/>
              <a:ext cx="1464068" cy="1442772"/>
            </a:xfrm>
            <a:custGeom>
              <a:avLst/>
              <a:gdLst/>
              <a:ahLst/>
              <a:cxnLst/>
              <a:rect r="r" b="b" t="t" l="l"/>
              <a:pathLst>
                <a:path h="1442772" w="1464068">
                  <a:moveTo>
                    <a:pt x="0" y="0"/>
                  </a:moveTo>
                  <a:lnTo>
                    <a:pt x="1464067" y="0"/>
                  </a:lnTo>
                  <a:lnTo>
                    <a:pt x="1464067" y="1442772"/>
                  </a:lnTo>
                  <a:lnTo>
                    <a:pt x="0" y="1442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2" id="12"/>
          <p:cNvGrpSpPr/>
          <p:nvPr/>
        </p:nvGrpSpPr>
        <p:grpSpPr>
          <a:xfrm rot="0">
            <a:off x="7671884" y="5970268"/>
            <a:ext cx="1152934" cy="1110081"/>
            <a:chOff x="0" y="0"/>
            <a:chExt cx="1537245" cy="1480109"/>
          </a:xfrm>
        </p:grpSpPr>
        <p:sp>
          <p:nvSpPr>
            <p:cNvPr name="Freeform 13" id="13"/>
            <p:cNvSpPr/>
            <p:nvPr/>
          </p:nvSpPr>
          <p:spPr>
            <a:xfrm flipH="false" flipV="false" rot="0">
              <a:off x="0" y="0"/>
              <a:ext cx="1537245" cy="1480109"/>
            </a:xfrm>
            <a:custGeom>
              <a:avLst/>
              <a:gdLst/>
              <a:ahLst/>
              <a:cxnLst/>
              <a:rect r="r" b="b" t="t" l="l"/>
              <a:pathLst>
                <a:path h="1480109" w="1537245">
                  <a:moveTo>
                    <a:pt x="0" y="0"/>
                  </a:moveTo>
                  <a:lnTo>
                    <a:pt x="1537245" y="0"/>
                  </a:lnTo>
                  <a:lnTo>
                    <a:pt x="1537245" y="1480109"/>
                  </a:lnTo>
                  <a:lnTo>
                    <a:pt x="0" y="1480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36589" y="18668"/>
              <a:ext cx="1464068" cy="1442772"/>
            </a:xfrm>
            <a:custGeom>
              <a:avLst/>
              <a:gdLst/>
              <a:ahLst/>
              <a:cxnLst/>
              <a:rect r="r" b="b" t="t" l="l"/>
              <a:pathLst>
                <a:path h="1442772" w="1464068">
                  <a:moveTo>
                    <a:pt x="0" y="0"/>
                  </a:moveTo>
                  <a:lnTo>
                    <a:pt x="1464067" y="0"/>
                  </a:lnTo>
                  <a:lnTo>
                    <a:pt x="1464067" y="1442772"/>
                  </a:lnTo>
                  <a:lnTo>
                    <a:pt x="0" y="1442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5" id="15"/>
          <p:cNvGrpSpPr/>
          <p:nvPr/>
        </p:nvGrpSpPr>
        <p:grpSpPr>
          <a:xfrm rot="0">
            <a:off x="5559737" y="7699308"/>
            <a:ext cx="1152934" cy="1110081"/>
            <a:chOff x="0" y="0"/>
            <a:chExt cx="1537245" cy="1480109"/>
          </a:xfrm>
        </p:grpSpPr>
        <p:sp>
          <p:nvSpPr>
            <p:cNvPr name="Freeform 16" id="16"/>
            <p:cNvSpPr/>
            <p:nvPr/>
          </p:nvSpPr>
          <p:spPr>
            <a:xfrm flipH="false" flipV="false" rot="0">
              <a:off x="0" y="0"/>
              <a:ext cx="1537245" cy="1480109"/>
            </a:xfrm>
            <a:custGeom>
              <a:avLst/>
              <a:gdLst/>
              <a:ahLst/>
              <a:cxnLst/>
              <a:rect r="r" b="b" t="t" l="l"/>
              <a:pathLst>
                <a:path h="1480109" w="1537245">
                  <a:moveTo>
                    <a:pt x="0" y="0"/>
                  </a:moveTo>
                  <a:lnTo>
                    <a:pt x="1537245" y="0"/>
                  </a:lnTo>
                  <a:lnTo>
                    <a:pt x="1537245" y="1480109"/>
                  </a:lnTo>
                  <a:lnTo>
                    <a:pt x="0" y="1480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36589" y="18668"/>
              <a:ext cx="1464068" cy="1442772"/>
            </a:xfrm>
            <a:custGeom>
              <a:avLst/>
              <a:gdLst/>
              <a:ahLst/>
              <a:cxnLst/>
              <a:rect r="r" b="b" t="t" l="l"/>
              <a:pathLst>
                <a:path h="1442772" w="1464068">
                  <a:moveTo>
                    <a:pt x="0" y="0"/>
                  </a:moveTo>
                  <a:lnTo>
                    <a:pt x="1464067" y="0"/>
                  </a:lnTo>
                  <a:lnTo>
                    <a:pt x="1464067" y="1442772"/>
                  </a:lnTo>
                  <a:lnTo>
                    <a:pt x="0" y="1442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8" id="18"/>
          <p:cNvGrpSpPr/>
          <p:nvPr/>
        </p:nvGrpSpPr>
        <p:grpSpPr>
          <a:xfrm rot="0">
            <a:off x="3467414" y="6108144"/>
            <a:ext cx="1152934" cy="1110081"/>
            <a:chOff x="0" y="0"/>
            <a:chExt cx="1537245" cy="1480109"/>
          </a:xfrm>
        </p:grpSpPr>
        <p:sp>
          <p:nvSpPr>
            <p:cNvPr name="Freeform 19" id="19"/>
            <p:cNvSpPr/>
            <p:nvPr/>
          </p:nvSpPr>
          <p:spPr>
            <a:xfrm flipH="false" flipV="false" rot="0">
              <a:off x="0" y="0"/>
              <a:ext cx="1537245" cy="1480109"/>
            </a:xfrm>
            <a:custGeom>
              <a:avLst/>
              <a:gdLst/>
              <a:ahLst/>
              <a:cxnLst/>
              <a:rect r="r" b="b" t="t" l="l"/>
              <a:pathLst>
                <a:path h="1480109" w="1537245">
                  <a:moveTo>
                    <a:pt x="0" y="0"/>
                  </a:moveTo>
                  <a:lnTo>
                    <a:pt x="1537245" y="0"/>
                  </a:lnTo>
                  <a:lnTo>
                    <a:pt x="1537245" y="1480109"/>
                  </a:lnTo>
                  <a:lnTo>
                    <a:pt x="0" y="1480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10800000">
              <a:off x="36589" y="18668"/>
              <a:ext cx="1464068" cy="1442772"/>
            </a:xfrm>
            <a:custGeom>
              <a:avLst/>
              <a:gdLst/>
              <a:ahLst/>
              <a:cxnLst/>
              <a:rect r="r" b="b" t="t" l="l"/>
              <a:pathLst>
                <a:path h="1442772" w="1464068">
                  <a:moveTo>
                    <a:pt x="0" y="0"/>
                  </a:moveTo>
                  <a:lnTo>
                    <a:pt x="1464067" y="0"/>
                  </a:lnTo>
                  <a:lnTo>
                    <a:pt x="1464067" y="1442772"/>
                  </a:lnTo>
                  <a:lnTo>
                    <a:pt x="0" y="1442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1" id="21"/>
          <p:cNvSpPr/>
          <p:nvPr/>
        </p:nvSpPr>
        <p:spPr>
          <a:xfrm flipH="false" flipV="false" rot="0">
            <a:off x="3621287" y="6246019"/>
            <a:ext cx="829536" cy="834331"/>
          </a:xfrm>
          <a:custGeom>
            <a:avLst/>
            <a:gdLst/>
            <a:ahLst/>
            <a:cxnLst/>
            <a:rect r="r" b="b" t="t" l="l"/>
            <a:pathLst>
              <a:path h="834331" w="829536">
                <a:moveTo>
                  <a:pt x="0" y="0"/>
                </a:moveTo>
                <a:lnTo>
                  <a:pt x="829536" y="0"/>
                </a:lnTo>
                <a:lnTo>
                  <a:pt x="829536" y="834331"/>
                </a:lnTo>
                <a:lnTo>
                  <a:pt x="0" y="834331"/>
                </a:lnTo>
                <a:lnTo>
                  <a:pt x="0" y="0"/>
                </a:lnTo>
                <a:close/>
              </a:path>
            </a:pathLst>
          </a:custGeom>
          <a:blipFill>
            <a:blip r:embed="rId11"/>
            <a:stretch>
              <a:fillRect l="0" t="0" r="0" b="0"/>
            </a:stretch>
          </a:blipFill>
        </p:spPr>
      </p:sp>
      <p:sp>
        <p:nvSpPr>
          <p:cNvPr name="Freeform 22" id="22"/>
          <p:cNvSpPr/>
          <p:nvPr/>
        </p:nvSpPr>
        <p:spPr>
          <a:xfrm flipH="false" flipV="false" rot="0">
            <a:off x="4598820" y="4007978"/>
            <a:ext cx="585820" cy="585820"/>
          </a:xfrm>
          <a:custGeom>
            <a:avLst/>
            <a:gdLst/>
            <a:ahLst/>
            <a:cxnLst/>
            <a:rect r="r" b="b" t="t" l="l"/>
            <a:pathLst>
              <a:path h="585820" w="585820">
                <a:moveTo>
                  <a:pt x="0" y="0"/>
                </a:moveTo>
                <a:lnTo>
                  <a:pt x="585820" y="0"/>
                </a:lnTo>
                <a:lnTo>
                  <a:pt x="585820" y="585820"/>
                </a:lnTo>
                <a:lnTo>
                  <a:pt x="0" y="585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7175489" y="4007978"/>
            <a:ext cx="616679" cy="485635"/>
          </a:xfrm>
          <a:custGeom>
            <a:avLst/>
            <a:gdLst/>
            <a:ahLst/>
            <a:cxnLst/>
            <a:rect r="r" b="b" t="t" l="l"/>
            <a:pathLst>
              <a:path h="485635" w="616679">
                <a:moveTo>
                  <a:pt x="0" y="0"/>
                </a:moveTo>
                <a:lnTo>
                  <a:pt x="616679" y="0"/>
                </a:lnTo>
                <a:lnTo>
                  <a:pt x="616679" y="485634"/>
                </a:lnTo>
                <a:lnTo>
                  <a:pt x="0" y="4856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5817768" y="8027065"/>
            <a:ext cx="636870" cy="454566"/>
          </a:xfrm>
          <a:custGeom>
            <a:avLst/>
            <a:gdLst/>
            <a:ahLst/>
            <a:cxnLst/>
            <a:rect r="r" b="b" t="t" l="l"/>
            <a:pathLst>
              <a:path h="454566" w="636870">
                <a:moveTo>
                  <a:pt x="0" y="0"/>
                </a:moveTo>
                <a:lnTo>
                  <a:pt x="636871" y="0"/>
                </a:lnTo>
                <a:lnTo>
                  <a:pt x="636871" y="454566"/>
                </a:lnTo>
                <a:lnTo>
                  <a:pt x="0" y="45456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7904315" y="6246019"/>
            <a:ext cx="688073" cy="562969"/>
          </a:xfrm>
          <a:custGeom>
            <a:avLst/>
            <a:gdLst/>
            <a:ahLst/>
            <a:cxnLst/>
            <a:rect r="r" b="b" t="t" l="l"/>
            <a:pathLst>
              <a:path h="562969" w="688073">
                <a:moveTo>
                  <a:pt x="0" y="0"/>
                </a:moveTo>
                <a:lnTo>
                  <a:pt x="688072" y="0"/>
                </a:lnTo>
                <a:lnTo>
                  <a:pt x="688072" y="562969"/>
                </a:lnTo>
                <a:lnTo>
                  <a:pt x="0" y="5629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2083942" y="-62015"/>
            <a:ext cx="14120116"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Communication &amp; Distribution channels</a:t>
            </a:r>
          </a:p>
        </p:txBody>
      </p:sp>
      <p:sp>
        <p:nvSpPr>
          <p:cNvPr name="TextBox 27" id="27"/>
          <p:cNvSpPr txBox="true"/>
          <p:nvPr/>
        </p:nvSpPr>
        <p:spPr>
          <a:xfrm rot="0">
            <a:off x="1463070" y="3332640"/>
            <a:ext cx="3157278" cy="413207"/>
          </a:xfrm>
          <a:prstGeom prst="rect">
            <a:avLst/>
          </a:prstGeom>
        </p:spPr>
        <p:txBody>
          <a:bodyPr anchor="t" rtlCol="false" tIns="0" lIns="0" bIns="0" rIns="0">
            <a:spAutoFit/>
          </a:bodyPr>
          <a:lstStyle/>
          <a:p>
            <a:pPr algn="ctr">
              <a:lnSpc>
                <a:spcPts val="3448"/>
              </a:lnSpc>
            </a:pPr>
            <a:r>
              <a:rPr lang="en-US" sz="2463">
                <a:solidFill>
                  <a:srgbClr val="91612F"/>
                </a:solidFill>
                <a:latin typeface="Canva Sans 1 Bold"/>
              </a:rPr>
              <a:t>Social advertising</a:t>
            </a:r>
          </a:p>
        </p:txBody>
      </p:sp>
      <p:sp>
        <p:nvSpPr>
          <p:cNvPr name="TextBox 28" id="28"/>
          <p:cNvSpPr txBox="true"/>
          <p:nvPr/>
        </p:nvSpPr>
        <p:spPr>
          <a:xfrm rot="0">
            <a:off x="8060295" y="3332640"/>
            <a:ext cx="3462844" cy="413207"/>
          </a:xfrm>
          <a:prstGeom prst="rect">
            <a:avLst/>
          </a:prstGeom>
        </p:spPr>
        <p:txBody>
          <a:bodyPr anchor="t" rtlCol="false" tIns="0" lIns="0" bIns="0" rIns="0">
            <a:spAutoFit/>
          </a:bodyPr>
          <a:lstStyle/>
          <a:p>
            <a:pPr algn="ctr">
              <a:lnSpc>
                <a:spcPts val="3448"/>
              </a:lnSpc>
            </a:pPr>
            <a:r>
              <a:rPr lang="en-US" sz="2463">
                <a:solidFill>
                  <a:srgbClr val="91612F"/>
                </a:solidFill>
                <a:latin typeface="Canva Sans 1 Bold"/>
              </a:rPr>
              <a:t>Influencer marketing</a:t>
            </a:r>
          </a:p>
        </p:txBody>
      </p:sp>
      <p:sp>
        <p:nvSpPr>
          <p:cNvPr name="TextBox 29" id="29"/>
          <p:cNvSpPr txBox="true"/>
          <p:nvPr/>
        </p:nvSpPr>
        <p:spPr>
          <a:xfrm rot="0">
            <a:off x="196987" y="6716821"/>
            <a:ext cx="3157278" cy="413207"/>
          </a:xfrm>
          <a:prstGeom prst="rect">
            <a:avLst/>
          </a:prstGeom>
        </p:spPr>
        <p:txBody>
          <a:bodyPr anchor="t" rtlCol="false" tIns="0" lIns="0" bIns="0" rIns="0">
            <a:spAutoFit/>
          </a:bodyPr>
          <a:lstStyle/>
          <a:p>
            <a:pPr algn="ctr">
              <a:lnSpc>
                <a:spcPts val="3448"/>
              </a:lnSpc>
            </a:pPr>
            <a:r>
              <a:rPr lang="en-US" sz="2463">
                <a:solidFill>
                  <a:srgbClr val="91612F"/>
                </a:solidFill>
                <a:latin typeface="Canva Sans 1 Bold"/>
              </a:rPr>
              <a:t>Sponsorships</a:t>
            </a:r>
          </a:p>
        </p:txBody>
      </p:sp>
      <p:sp>
        <p:nvSpPr>
          <p:cNvPr name="TextBox 30" id="30"/>
          <p:cNvSpPr txBox="true"/>
          <p:nvPr/>
        </p:nvSpPr>
        <p:spPr>
          <a:xfrm rot="0">
            <a:off x="8824818" y="6716821"/>
            <a:ext cx="3157278" cy="413207"/>
          </a:xfrm>
          <a:prstGeom prst="rect">
            <a:avLst/>
          </a:prstGeom>
        </p:spPr>
        <p:txBody>
          <a:bodyPr anchor="t" rtlCol="false" tIns="0" lIns="0" bIns="0" rIns="0">
            <a:spAutoFit/>
          </a:bodyPr>
          <a:lstStyle/>
          <a:p>
            <a:pPr algn="ctr">
              <a:lnSpc>
                <a:spcPts val="3448"/>
              </a:lnSpc>
            </a:pPr>
            <a:r>
              <a:rPr lang="en-US" sz="2463">
                <a:solidFill>
                  <a:srgbClr val="91612F"/>
                </a:solidFill>
                <a:latin typeface="Canva Sans 1 Bold"/>
              </a:rPr>
              <a:t>Educational content</a:t>
            </a:r>
          </a:p>
        </p:txBody>
      </p:sp>
      <p:sp>
        <p:nvSpPr>
          <p:cNvPr name="TextBox 31" id="31"/>
          <p:cNvSpPr txBox="true"/>
          <p:nvPr/>
        </p:nvSpPr>
        <p:spPr>
          <a:xfrm rot="0">
            <a:off x="4557564" y="8908197"/>
            <a:ext cx="3157278" cy="413207"/>
          </a:xfrm>
          <a:prstGeom prst="rect">
            <a:avLst/>
          </a:prstGeom>
        </p:spPr>
        <p:txBody>
          <a:bodyPr anchor="t" rtlCol="false" tIns="0" lIns="0" bIns="0" rIns="0">
            <a:spAutoFit/>
          </a:bodyPr>
          <a:lstStyle/>
          <a:p>
            <a:pPr algn="ctr">
              <a:lnSpc>
                <a:spcPts val="3448"/>
              </a:lnSpc>
            </a:pPr>
            <a:r>
              <a:rPr lang="en-US" sz="2463">
                <a:solidFill>
                  <a:srgbClr val="91612F"/>
                </a:solidFill>
                <a:latin typeface="Canva Sans 1 Bold"/>
              </a:rPr>
              <a:t>Mail marketing</a:t>
            </a:r>
          </a:p>
        </p:txBody>
      </p:sp>
      <p:sp>
        <p:nvSpPr>
          <p:cNvPr name="Freeform 32" id="32"/>
          <p:cNvSpPr/>
          <p:nvPr/>
        </p:nvSpPr>
        <p:spPr>
          <a:xfrm flipH="false" flipV="false" rot="0">
            <a:off x="15227535" y="3461349"/>
            <a:ext cx="2935121" cy="1578893"/>
          </a:xfrm>
          <a:custGeom>
            <a:avLst/>
            <a:gdLst/>
            <a:ahLst/>
            <a:cxnLst/>
            <a:rect r="r" b="b" t="t" l="l"/>
            <a:pathLst>
              <a:path h="1578893" w="2935121">
                <a:moveTo>
                  <a:pt x="0" y="0"/>
                </a:moveTo>
                <a:lnTo>
                  <a:pt x="2935121" y="0"/>
                </a:lnTo>
                <a:lnTo>
                  <a:pt x="2935121" y="1578892"/>
                </a:lnTo>
                <a:lnTo>
                  <a:pt x="0" y="1578892"/>
                </a:lnTo>
                <a:lnTo>
                  <a:pt x="0" y="0"/>
                </a:lnTo>
                <a:close/>
              </a:path>
            </a:pathLst>
          </a:custGeom>
          <a:blipFill>
            <a:blip r:embed="rId20"/>
            <a:stretch>
              <a:fillRect l="0" t="0" r="0" b="0"/>
            </a:stretch>
          </a:blipFill>
        </p:spPr>
      </p:sp>
      <p:sp>
        <p:nvSpPr>
          <p:cNvPr name="Freeform 33" id="33"/>
          <p:cNvSpPr/>
          <p:nvPr/>
        </p:nvSpPr>
        <p:spPr>
          <a:xfrm flipH="false" flipV="false" rot="0">
            <a:off x="12873247" y="7333310"/>
            <a:ext cx="1704532" cy="1704532"/>
          </a:xfrm>
          <a:custGeom>
            <a:avLst/>
            <a:gdLst/>
            <a:ahLst/>
            <a:cxnLst/>
            <a:rect r="r" b="b" t="t" l="l"/>
            <a:pathLst>
              <a:path h="1704532" w="1704532">
                <a:moveTo>
                  <a:pt x="0" y="0"/>
                </a:moveTo>
                <a:lnTo>
                  <a:pt x="1704532" y="0"/>
                </a:lnTo>
                <a:lnTo>
                  <a:pt x="1704532" y="1704532"/>
                </a:lnTo>
                <a:lnTo>
                  <a:pt x="0" y="1704532"/>
                </a:lnTo>
                <a:lnTo>
                  <a:pt x="0" y="0"/>
                </a:lnTo>
                <a:close/>
              </a:path>
            </a:pathLst>
          </a:custGeom>
          <a:blipFill>
            <a:blip r:embed="rId21"/>
            <a:stretch>
              <a:fillRect l="0" t="0" r="0" b="0"/>
            </a:stretch>
          </a:blipFill>
        </p:spPr>
      </p:sp>
      <p:sp>
        <p:nvSpPr>
          <p:cNvPr name="Freeform 34" id="34"/>
          <p:cNvSpPr/>
          <p:nvPr/>
        </p:nvSpPr>
        <p:spPr>
          <a:xfrm flipH="false" flipV="false" rot="0">
            <a:off x="14935491" y="7267657"/>
            <a:ext cx="1728364" cy="1659229"/>
          </a:xfrm>
          <a:custGeom>
            <a:avLst/>
            <a:gdLst/>
            <a:ahLst/>
            <a:cxnLst/>
            <a:rect r="r" b="b" t="t" l="l"/>
            <a:pathLst>
              <a:path h="1659229" w="1728364">
                <a:moveTo>
                  <a:pt x="0" y="0"/>
                </a:moveTo>
                <a:lnTo>
                  <a:pt x="1728363" y="0"/>
                </a:lnTo>
                <a:lnTo>
                  <a:pt x="1728363" y="1659229"/>
                </a:lnTo>
                <a:lnTo>
                  <a:pt x="0" y="16592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35" id="35"/>
          <p:cNvGrpSpPr/>
          <p:nvPr/>
        </p:nvGrpSpPr>
        <p:grpSpPr>
          <a:xfrm rot="0">
            <a:off x="11693752" y="3515893"/>
            <a:ext cx="4114999" cy="1518532"/>
            <a:chOff x="0" y="0"/>
            <a:chExt cx="5486666" cy="2024709"/>
          </a:xfrm>
        </p:grpSpPr>
        <p:sp>
          <p:nvSpPr>
            <p:cNvPr name="TextBox 36" id="36"/>
            <p:cNvSpPr txBox="true"/>
            <p:nvPr/>
          </p:nvSpPr>
          <p:spPr>
            <a:xfrm rot="0">
              <a:off x="0" y="-47625"/>
              <a:ext cx="5486666" cy="497179"/>
            </a:xfrm>
            <a:prstGeom prst="rect">
              <a:avLst/>
            </a:prstGeom>
          </p:spPr>
          <p:txBody>
            <a:bodyPr anchor="t" rtlCol="false" tIns="0" lIns="0" bIns="0" rIns="0">
              <a:spAutoFit/>
            </a:bodyPr>
            <a:lstStyle/>
            <a:p>
              <a:pPr>
                <a:lnSpc>
                  <a:spcPts val="3130"/>
                </a:lnSpc>
              </a:pPr>
              <a:r>
                <a:rPr lang="en-US" sz="2236">
                  <a:solidFill>
                    <a:srgbClr val="D4813E"/>
                  </a:solidFill>
                  <a:latin typeface="Assistant Regular"/>
                </a:rPr>
                <a:t>PocketPaw APP</a:t>
              </a:r>
              <a:r>
                <a:rPr lang="en-US" sz="2236">
                  <a:solidFill>
                    <a:srgbClr val="D4813E"/>
                  </a:solidFill>
                  <a:latin typeface="Assistant Regular"/>
                </a:rPr>
                <a:t>:</a:t>
              </a:r>
            </a:p>
          </p:txBody>
        </p:sp>
        <p:sp>
          <p:nvSpPr>
            <p:cNvPr name="TextBox 37" id="37"/>
            <p:cNvSpPr txBox="true"/>
            <p:nvPr/>
          </p:nvSpPr>
          <p:spPr>
            <a:xfrm rot="0">
              <a:off x="0" y="832467"/>
              <a:ext cx="5486666" cy="1192242"/>
            </a:xfrm>
            <a:prstGeom prst="rect">
              <a:avLst/>
            </a:prstGeom>
          </p:spPr>
          <p:txBody>
            <a:bodyPr anchor="t" rtlCol="false" tIns="0" lIns="0" bIns="0" rIns="0">
              <a:spAutoFit/>
            </a:bodyPr>
            <a:lstStyle/>
            <a:p>
              <a:pPr>
                <a:lnSpc>
                  <a:spcPts val="2400"/>
                </a:lnSpc>
              </a:pPr>
              <a:r>
                <a:rPr lang="en-US" sz="1714">
                  <a:solidFill>
                    <a:srgbClr val="91612F"/>
                  </a:solidFill>
                  <a:latin typeface="Assistant Regular"/>
                </a:rPr>
                <a:t>PocketPaw app is available at the most important app stores:</a:t>
              </a:r>
            </a:p>
            <a:p>
              <a:pPr>
                <a:lnSpc>
                  <a:spcPts val="2400"/>
                </a:lnSpc>
              </a:pPr>
            </a:p>
          </p:txBody>
        </p:sp>
      </p:grpSp>
      <p:grpSp>
        <p:nvGrpSpPr>
          <p:cNvPr name="Group 38" id="38"/>
          <p:cNvGrpSpPr/>
          <p:nvPr/>
        </p:nvGrpSpPr>
        <p:grpSpPr>
          <a:xfrm rot="0">
            <a:off x="12873247" y="5310696"/>
            <a:ext cx="4109913" cy="1819332"/>
            <a:chOff x="0" y="0"/>
            <a:chExt cx="5479884" cy="2425776"/>
          </a:xfrm>
        </p:grpSpPr>
        <p:sp>
          <p:nvSpPr>
            <p:cNvPr name="TextBox 39" id="39"/>
            <p:cNvSpPr txBox="true"/>
            <p:nvPr/>
          </p:nvSpPr>
          <p:spPr>
            <a:xfrm rot="0">
              <a:off x="0" y="-47625"/>
              <a:ext cx="5479884" cy="496624"/>
            </a:xfrm>
            <a:prstGeom prst="rect">
              <a:avLst/>
            </a:prstGeom>
          </p:spPr>
          <p:txBody>
            <a:bodyPr anchor="t" rtlCol="false" tIns="0" lIns="0" bIns="0" rIns="0">
              <a:spAutoFit/>
            </a:bodyPr>
            <a:lstStyle/>
            <a:p>
              <a:pPr>
                <a:lnSpc>
                  <a:spcPts val="3126"/>
                </a:lnSpc>
              </a:pPr>
              <a:r>
                <a:rPr lang="en-US" sz="2233">
                  <a:solidFill>
                    <a:srgbClr val="D4813E"/>
                  </a:solidFill>
                  <a:latin typeface="Assistant Regular"/>
                </a:rPr>
                <a:t>PocketPaw Products</a:t>
              </a:r>
              <a:r>
                <a:rPr lang="en-US" sz="2233">
                  <a:solidFill>
                    <a:srgbClr val="D4813E"/>
                  </a:solidFill>
                  <a:latin typeface="Assistant Regular"/>
                </a:rPr>
                <a:t>:</a:t>
              </a:r>
            </a:p>
          </p:txBody>
        </p:sp>
        <p:sp>
          <p:nvSpPr>
            <p:cNvPr name="TextBox 40" id="40"/>
            <p:cNvSpPr txBox="true"/>
            <p:nvPr/>
          </p:nvSpPr>
          <p:spPr>
            <a:xfrm rot="0">
              <a:off x="0" y="840916"/>
              <a:ext cx="5479884" cy="1584860"/>
            </a:xfrm>
            <a:prstGeom prst="rect">
              <a:avLst/>
            </a:prstGeom>
          </p:spPr>
          <p:txBody>
            <a:bodyPr anchor="t" rtlCol="false" tIns="0" lIns="0" bIns="0" rIns="0">
              <a:spAutoFit/>
            </a:bodyPr>
            <a:lstStyle/>
            <a:p>
              <a:pPr>
                <a:lnSpc>
                  <a:spcPts val="2397"/>
                </a:lnSpc>
              </a:pPr>
              <a:r>
                <a:rPr lang="en-US" sz="1712">
                  <a:solidFill>
                    <a:srgbClr val="91612F"/>
                  </a:solidFill>
                  <a:latin typeface="Assistant Regular"/>
                </a:rPr>
                <a:t>Our products can be obtained in the well-known pet shops KIWOKO with physical and online stores.</a:t>
              </a:r>
            </a:p>
            <a:p>
              <a:pPr>
                <a:lnSpc>
                  <a:spcPts val="2397"/>
                </a:lnSpc>
              </a:pPr>
            </a:p>
          </p:txBody>
        </p:sp>
      </p:grpSp>
      <p:sp>
        <p:nvSpPr>
          <p:cNvPr name="TextBox 41" id="41"/>
          <p:cNvSpPr txBox="true"/>
          <p:nvPr/>
        </p:nvSpPr>
        <p:spPr>
          <a:xfrm rot="0">
            <a:off x="14935491" y="7505258"/>
            <a:ext cx="1328849" cy="680318"/>
          </a:xfrm>
          <a:prstGeom prst="rect">
            <a:avLst/>
          </a:prstGeom>
        </p:spPr>
        <p:txBody>
          <a:bodyPr anchor="t" rtlCol="false" tIns="0" lIns="0" bIns="0" rIns="0">
            <a:spAutoFit/>
          </a:bodyPr>
          <a:lstStyle/>
          <a:p>
            <a:pPr algn="ctr">
              <a:lnSpc>
                <a:spcPts val="5026"/>
              </a:lnSpc>
            </a:pPr>
            <a:r>
              <a:rPr lang="en-US" sz="5026">
                <a:solidFill>
                  <a:srgbClr val="91612F"/>
                </a:solidFill>
                <a:latin typeface="Linux Biolinum"/>
              </a:rPr>
              <a:t>+140</a:t>
            </a:r>
          </a:p>
        </p:txBody>
      </p:sp>
      <p:sp>
        <p:nvSpPr>
          <p:cNvPr name="TextBox 42" id="42"/>
          <p:cNvSpPr txBox="true"/>
          <p:nvPr/>
        </p:nvSpPr>
        <p:spPr>
          <a:xfrm rot="0">
            <a:off x="15103537" y="8134142"/>
            <a:ext cx="1618218" cy="613828"/>
          </a:xfrm>
          <a:prstGeom prst="rect">
            <a:avLst/>
          </a:prstGeom>
        </p:spPr>
        <p:txBody>
          <a:bodyPr anchor="t" rtlCol="false" tIns="0" lIns="0" bIns="0" rIns="0">
            <a:spAutoFit/>
          </a:bodyPr>
          <a:lstStyle/>
          <a:p>
            <a:pPr algn="ctr">
              <a:lnSpc>
                <a:spcPts val="4527"/>
              </a:lnSpc>
            </a:pPr>
            <a:r>
              <a:rPr lang="en-US" sz="4527">
                <a:solidFill>
                  <a:srgbClr val="91612F"/>
                </a:solidFill>
                <a:latin typeface="Linux Biolinum"/>
              </a:rPr>
              <a:t>stores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DAFczsSRJGs</dc:identifier>
  <dcterms:modified xsi:type="dcterms:W3CDTF">2011-08-01T06:04:30Z</dcterms:modified>
  <cp:revision>1</cp:revision>
  <dc:title>PocketPaw - FINAL</dc:title>
</cp:coreProperties>
</file>